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311" r:id="rId3"/>
    <p:sldId id="305" r:id="rId4"/>
    <p:sldId id="310" r:id="rId5"/>
    <p:sldId id="307" r:id="rId6"/>
    <p:sldId id="309" r:id="rId7"/>
    <p:sldId id="301" r:id="rId8"/>
    <p:sldId id="302" r:id="rId9"/>
    <p:sldId id="304" r:id="rId10"/>
    <p:sldId id="303" r:id="rId11"/>
  </p:sldIdLst>
  <p:sldSz cx="9144000" cy="5143500" type="screen16x9"/>
  <p:notesSz cx="6858000" cy="9144000"/>
  <p:embeddedFontLst>
    <p:embeddedFont>
      <p:font typeface="Palanquin Dark" panose="020B0604020202020204" charset="0"/>
      <p:regular r:id="rId13"/>
      <p:bold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lack" panose="00000A00000000000000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E"/>
    <a:srgbClr val="F3F8FE"/>
    <a:srgbClr val="00979D"/>
    <a:srgbClr val="BFB6AD"/>
    <a:srgbClr val="C9C1B9"/>
    <a:srgbClr val="E5D6CF"/>
    <a:srgbClr val="B48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C1CB10-BEB4-4AD3-8C6D-A6A635369B36}">
  <a:tblStyle styleId="{72C1CB10-BEB4-4AD3-8C6D-A6A635369B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>
        <p:scale>
          <a:sx n="50" d="100"/>
          <a:sy n="50" d="100"/>
        </p:scale>
        <p:origin x="2525" y="106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52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55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76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a4b3b7ab8f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a4b3b7ab8f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5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8980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0.wdp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microsoft.com/office/2007/relationships/hdphoto" Target="../media/hdphoto7.wdp"/><Relationship Id="rId12" Type="http://schemas.microsoft.com/office/2007/relationships/hdphoto" Target="../media/hdphoto9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jpeg"/><Relationship Id="rId10" Type="http://schemas.microsoft.com/office/2007/relationships/hdphoto" Target="../media/hdphoto8.wdp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816C6-CF6F-1999-FD1B-FF0A6CF36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4969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Google Shape;222;p26">
            <a:extLst>
              <a:ext uri="{FF2B5EF4-FFF2-40B4-BE49-F238E27FC236}">
                <a16:creationId xmlns:a16="http://schemas.microsoft.com/office/drawing/2014/main" id="{342ED020-EE27-10C1-0D84-39DFFE5E7152}"/>
              </a:ext>
            </a:extLst>
          </p:cNvPr>
          <p:cNvSpPr/>
          <p:nvPr/>
        </p:nvSpPr>
        <p:spPr>
          <a:xfrm>
            <a:off x="617610" y="1496265"/>
            <a:ext cx="4308781" cy="272400"/>
          </a:xfrm>
          <a:prstGeom prst="roundRect">
            <a:avLst>
              <a:gd name="adj" fmla="val 50000"/>
            </a:avLst>
          </a:prstGeom>
          <a:solidFill>
            <a:srgbClr val="BF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2;p26">
            <a:extLst>
              <a:ext uri="{FF2B5EF4-FFF2-40B4-BE49-F238E27FC236}">
                <a16:creationId xmlns:a16="http://schemas.microsoft.com/office/drawing/2014/main" id="{F60421C3-F90D-0270-B88F-3013414478EF}"/>
              </a:ext>
            </a:extLst>
          </p:cNvPr>
          <p:cNvSpPr/>
          <p:nvPr/>
        </p:nvSpPr>
        <p:spPr>
          <a:xfrm>
            <a:off x="626947" y="967707"/>
            <a:ext cx="2102629" cy="272400"/>
          </a:xfrm>
          <a:prstGeom prst="roundRect">
            <a:avLst>
              <a:gd name="adj" fmla="val 50000"/>
            </a:avLst>
          </a:prstGeom>
          <a:solidFill>
            <a:srgbClr val="BF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12812293" y="872774"/>
            <a:ext cx="166301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BF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90379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BF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34120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solidFill>
            <a:srgbClr val="BFB6AD"/>
          </a:solidFill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626947" y="2108046"/>
            <a:ext cx="3247370" cy="272400"/>
          </a:xfrm>
          <a:prstGeom prst="roundRect">
            <a:avLst>
              <a:gd name="adj" fmla="val 50000"/>
            </a:avLst>
          </a:prstGeom>
          <a:solidFill>
            <a:srgbClr val="BF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654556" y="422656"/>
            <a:ext cx="4635019" cy="20428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ym typeface="Poppins Black"/>
              </a:rPr>
              <a:t>KIE1008 PROGRAMMING II ASSIGNMENT </a:t>
            </a:r>
            <a:endParaRPr sz="3600" dirty="0"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659516" y="2758231"/>
            <a:ext cx="3659825" cy="188491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MY" sz="1600" dirty="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600" dirty="0">
                <a:latin typeface="Poppins"/>
                <a:ea typeface="Poppins"/>
                <a:cs typeface="Poppins"/>
                <a:sym typeface="Poppins"/>
              </a:rPr>
              <a:t>n Kai Sheng	    22004646/1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Yap Jing Wey	    22004647/1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Yvone Loh Jing Yi	    22004615/1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Lee Yin Shao	    22004677/1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344C1-ADB7-A1BF-4D8F-452D99276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2" t="2651" r="4353" b="23620"/>
          <a:stretch/>
        </p:blipFill>
        <p:spPr>
          <a:xfrm>
            <a:off x="5467127" y="667763"/>
            <a:ext cx="2602740" cy="28805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rown Background Images | Free iPhone &amp; Zoom HD Wallpapers &amp; Vectors -  rawpixel">
            <a:extLst>
              <a:ext uri="{FF2B5EF4-FFF2-40B4-BE49-F238E27FC236}">
                <a16:creationId xmlns:a16="http://schemas.microsoft.com/office/drawing/2014/main" id="{9AC47A2C-989D-63AC-40CC-03686754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60;p29">
            <a:extLst>
              <a:ext uri="{FF2B5EF4-FFF2-40B4-BE49-F238E27FC236}">
                <a16:creationId xmlns:a16="http://schemas.microsoft.com/office/drawing/2014/main" id="{057F6802-7C1D-8416-7585-55112C3B934F}"/>
              </a:ext>
            </a:extLst>
          </p:cNvPr>
          <p:cNvSpPr txBox="1">
            <a:spLocks/>
          </p:cNvSpPr>
          <p:nvPr/>
        </p:nvSpPr>
        <p:spPr>
          <a:xfrm>
            <a:off x="1471019" y="870773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MY" sz="4000" dirty="0"/>
          </a:p>
        </p:txBody>
      </p:sp>
      <p:pic>
        <p:nvPicPr>
          <p:cNvPr id="4098" name="Picture 2" descr="Premium Vector | Labyrinth game background find the way">
            <a:extLst>
              <a:ext uri="{FF2B5EF4-FFF2-40B4-BE49-F238E27FC236}">
                <a16:creationId xmlns:a16="http://schemas.microsoft.com/office/drawing/2014/main" id="{CF2B9CAB-2BB3-DF60-D5A0-9CA018C8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50" y="2825835"/>
            <a:ext cx="1615271" cy="161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90;p49">
            <a:extLst>
              <a:ext uri="{FF2B5EF4-FFF2-40B4-BE49-F238E27FC236}">
                <a16:creationId xmlns:a16="http://schemas.microsoft.com/office/drawing/2014/main" id="{845C713E-77C9-0A5F-9353-29290A8D985D}"/>
              </a:ext>
            </a:extLst>
          </p:cNvPr>
          <p:cNvSpPr txBox="1">
            <a:spLocks/>
          </p:cNvSpPr>
          <p:nvPr/>
        </p:nvSpPr>
        <p:spPr>
          <a:xfrm>
            <a:off x="638179" y="1516024"/>
            <a:ext cx="4326443" cy="1309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7200" dirty="0">
                <a:latin typeface="Poppins Black" panose="00000A00000000000000" pitchFamily="2" charset="0"/>
                <a:cs typeface="Poppins Black" panose="00000A00000000000000" pitchFamily="2" charset="0"/>
              </a:rPr>
              <a:t>Thanks!</a:t>
            </a:r>
          </a:p>
        </p:txBody>
      </p:sp>
      <p:pic>
        <p:nvPicPr>
          <p:cNvPr id="14" name="animation robot">
            <a:hlinkClick r:id="" action="ppaction://media"/>
            <a:extLst>
              <a:ext uri="{FF2B5EF4-FFF2-40B4-BE49-F238E27FC236}">
                <a16:creationId xmlns:a16="http://schemas.microsoft.com/office/drawing/2014/main" id="{2826A3D5-5134-7589-814A-FDFA1162D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20909225">
            <a:off x="684694" y="3073513"/>
            <a:ext cx="1001001" cy="1132813"/>
          </a:xfrm>
          <a:prstGeom prst="rect">
            <a:avLst/>
          </a:prstGeom>
        </p:spPr>
      </p:pic>
      <p:pic>
        <p:nvPicPr>
          <p:cNvPr id="2" name="animation robot">
            <a:hlinkClick r:id="" action="ppaction://media"/>
            <a:extLst>
              <a:ext uri="{FF2B5EF4-FFF2-40B4-BE49-F238E27FC236}">
                <a16:creationId xmlns:a16="http://schemas.microsoft.com/office/drawing/2014/main" id="{2333D696-83FD-F98C-3BD3-44A0CE9D0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3067487">
            <a:off x="2234638" y="2967728"/>
            <a:ext cx="1041654" cy="1178819"/>
          </a:xfrm>
          <a:prstGeom prst="rect">
            <a:avLst/>
          </a:prstGeom>
        </p:spPr>
      </p:pic>
      <p:pic>
        <p:nvPicPr>
          <p:cNvPr id="3" name="animation robot">
            <a:hlinkClick r:id="" action="ppaction://media"/>
            <a:extLst>
              <a:ext uri="{FF2B5EF4-FFF2-40B4-BE49-F238E27FC236}">
                <a16:creationId xmlns:a16="http://schemas.microsoft.com/office/drawing/2014/main" id="{8C049BD3-7F6A-D446-489D-A980905B7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2795" y="2910785"/>
            <a:ext cx="946098" cy="1070680"/>
          </a:xfrm>
          <a:prstGeom prst="rect">
            <a:avLst/>
          </a:prstGeom>
        </p:spPr>
      </p:pic>
      <p:pic>
        <p:nvPicPr>
          <p:cNvPr id="4" name="animation robot">
            <a:hlinkClick r:id="" action="ppaction://media"/>
            <a:extLst>
              <a:ext uri="{FF2B5EF4-FFF2-40B4-BE49-F238E27FC236}">
                <a16:creationId xmlns:a16="http://schemas.microsoft.com/office/drawing/2014/main" id="{ADB14E9F-C724-8025-75F6-603921286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849019">
            <a:off x="5300735" y="2812737"/>
            <a:ext cx="984288" cy="11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2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4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6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33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9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19E5C-1633-0044-E1F2-7CC5A87F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7" y="3955"/>
            <a:ext cx="7936936" cy="5139545"/>
          </a:xfrm>
          <a:prstGeom prst="rect">
            <a:avLst/>
          </a:prstGeom>
        </p:spPr>
      </p:pic>
      <p:sp>
        <p:nvSpPr>
          <p:cNvPr id="4" name="Google Shape;259;p29">
            <a:extLst>
              <a:ext uri="{FF2B5EF4-FFF2-40B4-BE49-F238E27FC236}">
                <a16:creationId xmlns:a16="http://schemas.microsoft.com/office/drawing/2014/main" id="{E31804F6-4D56-F3E7-3F00-68B0438FD99D}"/>
              </a:ext>
            </a:extLst>
          </p:cNvPr>
          <p:cNvSpPr/>
          <p:nvPr/>
        </p:nvSpPr>
        <p:spPr>
          <a:xfrm>
            <a:off x="654787" y="314126"/>
            <a:ext cx="2258534" cy="135454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4;p28">
            <a:extLst>
              <a:ext uri="{FF2B5EF4-FFF2-40B4-BE49-F238E27FC236}">
                <a16:creationId xmlns:a16="http://schemas.microsoft.com/office/drawing/2014/main" id="{4ACFE281-1420-41C8-9F41-4DBBB7D2F213}"/>
              </a:ext>
            </a:extLst>
          </p:cNvPr>
          <p:cNvSpPr txBox="1">
            <a:spLocks/>
          </p:cNvSpPr>
          <p:nvPr/>
        </p:nvSpPr>
        <p:spPr>
          <a:xfrm>
            <a:off x="606586" y="86168"/>
            <a:ext cx="2306735" cy="455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latin typeface="Poppins Black" panose="00000A00000000000000" pitchFamily="2" charset="0"/>
                <a:cs typeface="Poppins Black" panose="00000A00000000000000" pitchFamily="2" charset="0"/>
              </a:rPr>
              <a:t>Schematic drawing</a:t>
            </a:r>
          </a:p>
        </p:txBody>
      </p:sp>
    </p:spTree>
    <p:extLst>
      <p:ext uri="{BB962C8B-B14F-4D97-AF65-F5344CB8AC3E}">
        <p14:creationId xmlns:p14="http://schemas.microsoft.com/office/powerpoint/2010/main" val="86150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BAEAAB-4E54-3DCD-DE6F-9B588C62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53" y="127588"/>
            <a:ext cx="3420269" cy="49745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912DE-FA89-B59D-25EF-199E88418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68" y="77511"/>
            <a:ext cx="2992006" cy="292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94D219-0CD2-4E10-A270-7999FDF10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11" r="4751" b="5437"/>
          <a:stretch/>
        </p:blipFill>
        <p:spPr>
          <a:xfrm>
            <a:off x="209399" y="471144"/>
            <a:ext cx="3048943" cy="4444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3FC8E-537F-E4C0-6E08-C87E25BAB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342" y="159870"/>
            <a:ext cx="2734026" cy="49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1F4DB-6E60-19C1-79C4-C5EB4E5A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3" y="1407923"/>
            <a:ext cx="2961100" cy="1662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4F6CB-1987-850F-793A-BED0EE6A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03" y="120091"/>
            <a:ext cx="3290318" cy="4899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19AB5-DB50-A6EC-A69E-FA8C588D2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21" y="1497820"/>
            <a:ext cx="2773819" cy="17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ray Geometric Background Vector Art, Icons, and Graphics for Free Download">
            <a:extLst>
              <a:ext uri="{FF2B5EF4-FFF2-40B4-BE49-F238E27FC236}">
                <a16:creationId xmlns:a16="http://schemas.microsoft.com/office/drawing/2014/main" id="{B15484C1-4C6C-CCB1-5491-5C13266F4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811;p39">
            <a:extLst>
              <a:ext uri="{FF2B5EF4-FFF2-40B4-BE49-F238E27FC236}">
                <a16:creationId xmlns:a16="http://schemas.microsoft.com/office/drawing/2014/main" id="{AF1B9BA6-3621-7EB9-18B5-659AA1EDEAE1}"/>
              </a:ext>
            </a:extLst>
          </p:cNvPr>
          <p:cNvSpPr/>
          <p:nvPr/>
        </p:nvSpPr>
        <p:spPr>
          <a:xfrm>
            <a:off x="1266785" y="756543"/>
            <a:ext cx="1429952" cy="307777"/>
          </a:xfrm>
          <a:prstGeom prst="roundRect">
            <a:avLst>
              <a:gd name="adj" fmla="val 50000"/>
            </a:avLst>
          </a:prstGeom>
          <a:solidFill>
            <a:schemeClr val="accent4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0A8DB-7791-964A-9E84-FF3CD745031E}"/>
              </a:ext>
            </a:extLst>
          </p:cNvPr>
          <p:cNvSpPr txBox="1"/>
          <p:nvPr/>
        </p:nvSpPr>
        <p:spPr>
          <a:xfrm>
            <a:off x="1324245" y="759194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Composition</a:t>
            </a:r>
            <a:endParaRPr lang="en-MY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Google Shape;811;p39">
            <a:extLst>
              <a:ext uri="{FF2B5EF4-FFF2-40B4-BE49-F238E27FC236}">
                <a16:creationId xmlns:a16="http://schemas.microsoft.com/office/drawing/2014/main" id="{367EAA7E-09D6-8CBC-B17A-D77A16309B3C}"/>
              </a:ext>
            </a:extLst>
          </p:cNvPr>
          <p:cNvSpPr/>
          <p:nvPr/>
        </p:nvSpPr>
        <p:spPr>
          <a:xfrm>
            <a:off x="368792" y="403799"/>
            <a:ext cx="1910906" cy="180592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13;p39">
            <a:extLst>
              <a:ext uri="{FF2B5EF4-FFF2-40B4-BE49-F238E27FC236}">
                <a16:creationId xmlns:a16="http://schemas.microsoft.com/office/drawing/2014/main" id="{51DA8C4A-1EB3-BE55-87E3-658A1ACAFFC3}"/>
              </a:ext>
            </a:extLst>
          </p:cNvPr>
          <p:cNvSpPr txBox="1">
            <a:spLocks/>
          </p:cNvSpPr>
          <p:nvPr/>
        </p:nvSpPr>
        <p:spPr>
          <a:xfrm>
            <a:off x="368792" y="171001"/>
            <a:ext cx="2160076" cy="425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2000" dirty="0">
                <a:latin typeface="Poppins Black" panose="00000A00000000000000" pitchFamily="2" charset="0"/>
                <a:cs typeface="Poppins Black" panose="00000A00000000000000" pitchFamily="2" charset="0"/>
              </a:rPr>
              <a:t>OOP Element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651A77-78D2-33B4-CFF5-30F88FCBD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"/>
          <a:stretch/>
        </p:blipFill>
        <p:spPr>
          <a:xfrm>
            <a:off x="776146" y="1257357"/>
            <a:ext cx="3004714" cy="3482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7150FB-4122-5F2A-B8F4-83A62518C9E1}"/>
              </a:ext>
            </a:extLst>
          </p:cNvPr>
          <p:cNvSpPr txBox="1"/>
          <p:nvPr/>
        </p:nvSpPr>
        <p:spPr>
          <a:xfrm>
            <a:off x="3855099" y="756543"/>
            <a:ext cx="5131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Object of one class as a member data of another class</a:t>
            </a:r>
            <a:endParaRPr lang="en-MY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A7B56A-94F6-16EE-AFAF-A880D6F462EA}"/>
              </a:ext>
            </a:extLst>
          </p:cNvPr>
          <p:cNvSpPr/>
          <p:nvPr/>
        </p:nvSpPr>
        <p:spPr>
          <a:xfrm>
            <a:off x="5179796" y="1924811"/>
            <a:ext cx="2444787" cy="20421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5087EF-438A-6C7B-BB31-97AFF64708B9}"/>
              </a:ext>
            </a:extLst>
          </p:cNvPr>
          <p:cNvSpPr txBox="1"/>
          <p:nvPr/>
        </p:nvSpPr>
        <p:spPr>
          <a:xfrm>
            <a:off x="4859035" y="1258416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  <a:endParaRPr lang="en-MY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6EB1BA-B097-3F08-5FA4-2AE85841A775}"/>
              </a:ext>
            </a:extLst>
          </p:cNvPr>
          <p:cNvSpPr txBox="1"/>
          <p:nvPr/>
        </p:nvSpPr>
        <p:spPr>
          <a:xfrm>
            <a:off x="7910654" y="1257357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</a:t>
            </a:r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7A2F3A-4561-D186-BB47-CCD4689912C9}"/>
              </a:ext>
            </a:extLst>
          </p:cNvPr>
          <p:cNvSpPr txBox="1"/>
          <p:nvPr/>
        </p:nvSpPr>
        <p:spPr>
          <a:xfrm>
            <a:off x="5363142" y="1924811"/>
            <a:ext cx="3382592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/>
              <a:t>In Motion class, </a:t>
            </a:r>
          </a:p>
          <a:p>
            <a:pPr>
              <a:lnSpc>
                <a:spcPct val="200000"/>
              </a:lnSpc>
            </a:pPr>
            <a:r>
              <a:rPr lang="en-US" i="1" dirty="0"/>
              <a:t>we create objects </a:t>
            </a:r>
          </a:p>
          <a:p>
            <a:pPr>
              <a:lnSpc>
                <a:spcPct val="200000"/>
              </a:lnSpc>
            </a:pPr>
            <a:r>
              <a:rPr lang="en-US" i="1" dirty="0"/>
              <a:t>(</a:t>
            </a:r>
            <a:r>
              <a:rPr lang="en-US" i="1" dirty="0" err="1"/>
              <a:t>leftMotor</a:t>
            </a:r>
            <a:r>
              <a:rPr lang="en-US" i="1" dirty="0"/>
              <a:t>, </a:t>
            </a:r>
            <a:r>
              <a:rPr lang="en-US" i="1" dirty="0" err="1"/>
              <a:t>rightMotor</a:t>
            </a:r>
            <a:r>
              <a:rPr lang="en-US" i="1" dirty="0"/>
              <a:t>) of </a:t>
            </a:r>
          </a:p>
          <a:p>
            <a:pPr>
              <a:lnSpc>
                <a:spcPct val="200000"/>
              </a:lnSpc>
            </a:pPr>
            <a:r>
              <a:rPr lang="en-US" i="1" dirty="0"/>
              <a:t>Motor class</a:t>
            </a:r>
            <a:endParaRPr lang="en-MY" i="1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C7B1F44-CBDB-7041-4543-3ECCF7821D82}"/>
              </a:ext>
            </a:extLst>
          </p:cNvPr>
          <p:cNvSpPr/>
          <p:nvPr/>
        </p:nvSpPr>
        <p:spPr>
          <a:xfrm>
            <a:off x="2987160" y="815641"/>
            <a:ext cx="577516" cy="18958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3D83BF-AE4D-D0C4-B12C-0BF192398996}"/>
              </a:ext>
            </a:extLst>
          </p:cNvPr>
          <p:cNvCxnSpPr/>
          <p:nvPr/>
        </p:nvCxnSpPr>
        <p:spPr>
          <a:xfrm>
            <a:off x="5179796" y="1005223"/>
            <a:ext cx="0" cy="27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A752A0-1DDE-4DB7-6ACA-7694139D86B7}"/>
              </a:ext>
            </a:extLst>
          </p:cNvPr>
          <p:cNvCxnSpPr/>
          <p:nvPr/>
        </p:nvCxnSpPr>
        <p:spPr>
          <a:xfrm>
            <a:off x="8226650" y="1013585"/>
            <a:ext cx="0" cy="27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Geometrical shapes png, 3D rendered in pastel elements set on transparent  background | free image by rawpi… | 3d geometric shapes, Transparent  background, 3d shapes">
            <a:extLst>
              <a:ext uri="{FF2B5EF4-FFF2-40B4-BE49-F238E27FC236}">
                <a16:creationId xmlns:a16="http://schemas.microsoft.com/office/drawing/2014/main" id="{ECD4A6D4-41D5-F4A4-4ED6-1E2F6B3F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60" b="94158" l="7745" r="94158">
                        <a14:foregroundMark x1="21603" y1="14674" x2="20516" y2="24049"/>
                        <a14:foregroundMark x1="21237" y1="16234" x2="25000" y2="16848"/>
                        <a14:foregroundMark x1="14956" y1="15621" x2="7745" y2="16848"/>
                        <a14:foregroundMark x1="20516" y1="14674" x2="18340" y2="15045"/>
                        <a14:foregroundMark x1="14496" y1="17355" x2="9918" y2="19565"/>
                        <a14:foregroundMark x1="9918" y1="8560" x2="9918" y2="8560"/>
                        <a14:foregroundMark x1="48913" y1="23505" x2="48913" y2="23505"/>
                        <a14:foregroundMark x1="48913" y1="15761" x2="47826" y2="21332"/>
                        <a14:foregroundMark x1="48370" y1="16304" x2="56658" y2="25136"/>
                        <a14:foregroundMark x1="52174" y1="17391" x2="55571" y2="19022"/>
                        <a14:foregroundMark x1="80571" y1="18478" x2="83967" y2="20245"/>
                        <a14:foregroundMark x1="78397" y1="17391" x2="85598" y2="21332"/>
                        <a14:foregroundMark x1="82201" y1="11821" x2="82201" y2="21332"/>
                        <a14:foregroundMark x1="80027" y1="17935" x2="78397" y2="25136"/>
                        <a14:foregroundMark x1="90625" y1="17935" x2="94565" y2="17935"/>
                        <a14:foregroundMark x1="48913" y1="47418" x2="49457" y2="50272"/>
                        <a14:foregroundMark x1="51630" y1="48505" x2="48370" y2="56929"/>
                        <a14:foregroundMark x1="13859" y1="49049" x2="17120" y2="55842"/>
                        <a14:foregroundMark x1="19135" y1="87013" x2="20516" y2="88587"/>
                        <a14:foregroundMark x1="17615" y1="85278" x2="18951" y2="86802"/>
                        <a14:foregroundMark x1="16500" y1="84007" x2="16987" y2="84563"/>
                        <a14:foregroundMark x1="12772" y1="79755" x2="16385" y2="83876"/>
                        <a14:foregroundMark x1="14946" y1="89928" x2="14946" y2="90761"/>
                        <a14:foregroundMark x1="14946" y1="74185" x2="14946" y2="85591"/>
                        <a14:foregroundMark x1="45516" y1="77989" x2="56114" y2="89674"/>
                        <a14:foregroundMark x1="79484" y1="76902" x2="85598" y2="93071"/>
                        <a14:foregroundMark x1="11549" y1="45245" x2="25823" y2="60452"/>
                        <a14:foregroundMark x1="82201" y1="45788" x2="83424" y2="61957"/>
                        <a14:foregroundMark x1="74457" y1="58560" x2="77310" y2="50815"/>
                        <a14:foregroundMark x1="71196" y1="59103" x2="81658" y2="49049"/>
                        <a14:foregroundMark x1="75543" y1="19565" x2="78022" y2="25713"/>
                        <a14:foregroundMark x1="12228" y1="87500" x2="13859" y2="90217"/>
                        <a14:foregroundMark x1="8288" y1="75815" x2="7745" y2="83016"/>
                        <a14:foregroundMark x1="22147" y1="78533" x2="26630" y2="82473"/>
                        <a14:foregroundMark x1="50000" y1="92527" x2="48370" y2="94158"/>
                        <a14:foregroundMark x1="19973" y1="94158" x2="22690" y2="78533"/>
                        <a14:foregroundMark x1="18886" y1="83062" x2="18886" y2="84103"/>
                        <a14:foregroundMark x1="18886" y1="78533" x2="18886" y2="81253"/>
                        <a14:foregroundMark x1="16848" y1="80707" x2="16576" y2="86821"/>
                        <a14:foregroundMark x1="13451" y1="80163" x2="14946" y2="82065"/>
                        <a14:foregroundMark x1="15353" y1="80435" x2="17799" y2="85462"/>
                        <a14:foregroundMark x1="16168" y1="77174" x2="19429" y2="86005"/>
                        <a14:foregroundMark x1="18342" y1="79212" x2="20516" y2="84647"/>
                        <a14:foregroundMark x1="15217" y1="84783" x2="16033" y2="89810"/>
                        <a14:backgroundMark x1="18478" y1="19701" x2="17799" y2="17527"/>
                        <a14:backgroundMark x1="17255" y1="18342" x2="17799" y2="16168"/>
                        <a14:backgroundMark x1="17799" y1="16168" x2="16033" y2="22826"/>
                        <a14:backgroundMark x1="18478" y1="15217" x2="18207" y2="16848"/>
                        <a14:backgroundMark x1="18614" y1="15897" x2="18478" y2="14674"/>
                        <a14:backgroundMark x1="79484" y1="28533" x2="77038" y2="26766"/>
                        <a14:backgroundMark x1="25272" y1="61549" x2="26495" y2="61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51" y="3659291"/>
            <a:ext cx="1190480" cy="11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40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ght Background Geometric Images - Free Download on Freepik">
            <a:extLst>
              <a:ext uri="{FF2B5EF4-FFF2-40B4-BE49-F238E27FC236}">
                <a16:creationId xmlns:a16="http://schemas.microsoft.com/office/drawing/2014/main" id="{508CADDD-107F-14E4-DF16-F5E46C74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87FD46-3769-DFDB-38C7-2556220E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83" y="3848064"/>
            <a:ext cx="2046232" cy="1099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EAA127-224F-39F7-CCBE-6EBED1BA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21" y="907801"/>
            <a:ext cx="3540796" cy="1887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E734E-0988-5BAE-5360-E7892F1A6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424" y="3845072"/>
            <a:ext cx="2046232" cy="109186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9A5585B-C43A-B42B-E26B-45A6C2BD7E05}"/>
              </a:ext>
            </a:extLst>
          </p:cNvPr>
          <p:cNvGrpSpPr/>
          <p:nvPr/>
        </p:nvGrpSpPr>
        <p:grpSpPr>
          <a:xfrm>
            <a:off x="934192" y="297644"/>
            <a:ext cx="1429952" cy="316999"/>
            <a:chOff x="941812" y="191147"/>
            <a:chExt cx="1429952" cy="316999"/>
          </a:xfrm>
        </p:grpSpPr>
        <p:sp>
          <p:nvSpPr>
            <p:cNvPr id="26" name="Google Shape;811;p39">
              <a:extLst>
                <a:ext uri="{FF2B5EF4-FFF2-40B4-BE49-F238E27FC236}">
                  <a16:creationId xmlns:a16="http://schemas.microsoft.com/office/drawing/2014/main" id="{EF1C37C3-E872-A4C3-2789-2512CFC557E4}"/>
                </a:ext>
              </a:extLst>
            </p:cNvPr>
            <p:cNvSpPr/>
            <p:nvPr/>
          </p:nvSpPr>
          <p:spPr>
            <a:xfrm>
              <a:off x="941812" y="191147"/>
              <a:ext cx="1429952" cy="30777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6CD79A-EE5E-57ED-249C-29DEE8AAD5E8}"/>
                </a:ext>
              </a:extLst>
            </p:cNvPr>
            <p:cNvSpPr txBox="1"/>
            <p:nvPr/>
          </p:nvSpPr>
          <p:spPr>
            <a:xfrm>
              <a:off x="1048290" y="200369"/>
              <a:ext cx="13234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Inheritance</a:t>
              </a:r>
              <a:endParaRPr lang="en-MY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1ABBDB0-1D8D-CAF6-E3DB-447ACA5D7C8B}"/>
              </a:ext>
            </a:extLst>
          </p:cNvPr>
          <p:cNvSpPr txBox="1"/>
          <p:nvPr/>
        </p:nvSpPr>
        <p:spPr>
          <a:xfrm>
            <a:off x="3892883" y="249901"/>
            <a:ext cx="474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Consists of base class and derived class, new class inherits the members of existing class	</a:t>
            </a:r>
            <a:endParaRPr lang="en-MY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F7CBF-D228-AD69-6E32-CD5652BC91D4}"/>
              </a:ext>
            </a:extLst>
          </p:cNvPr>
          <p:cNvSpPr txBox="1"/>
          <p:nvPr/>
        </p:nvSpPr>
        <p:spPr>
          <a:xfrm>
            <a:off x="687572" y="4237114"/>
            <a:ext cx="132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+mj-lt"/>
                <a:cs typeface="Poppins" panose="00000500000000000000" pitchFamily="2" charset="0"/>
              </a:rPr>
              <a:t>LeftSensor.h</a:t>
            </a:r>
            <a:endParaRPr lang="en-MY" i="1" dirty="0">
              <a:latin typeface="+mj-lt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9CE00-C766-EB6A-E7DB-8F1A9D43534C}"/>
              </a:ext>
            </a:extLst>
          </p:cNvPr>
          <p:cNvSpPr txBox="1"/>
          <p:nvPr/>
        </p:nvSpPr>
        <p:spPr>
          <a:xfrm>
            <a:off x="5064641" y="4237113"/>
            <a:ext cx="1449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+mj-lt"/>
                <a:cs typeface="Poppins" panose="00000500000000000000" pitchFamily="2" charset="0"/>
              </a:rPr>
              <a:t>RightSensor.h</a:t>
            </a:r>
            <a:endParaRPr lang="en-MY" sz="1200" i="1" dirty="0">
              <a:latin typeface="+mj-lt"/>
              <a:cs typeface="Poppins" panose="000005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EE517-BB7B-3DF2-4E65-A4F23B19737E}"/>
              </a:ext>
            </a:extLst>
          </p:cNvPr>
          <p:cNvGrpSpPr/>
          <p:nvPr/>
        </p:nvGrpSpPr>
        <p:grpSpPr>
          <a:xfrm>
            <a:off x="4556116" y="979686"/>
            <a:ext cx="2342823" cy="642191"/>
            <a:chOff x="4439502" y="1083481"/>
            <a:chExt cx="2342823" cy="6421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1BB539-FD68-2694-1B3D-799FCD752B03}"/>
                </a:ext>
              </a:extLst>
            </p:cNvPr>
            <p:cNvSpPr/>
            <p:nvPr/>
          </p:nvSpPr>
          <p:spPr>
            <a:xfrm>
              <a:off x="4439502" y="1083481"/>
              <a:ext cx="2243182" cy="642191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4C6AB-F3C5-9C0F-A702-530ACCE601BA}"/>
                </a:ext>
              </a:extLst>
            </p:cNvPr>
            <p:cNvSpPr txBox="1"/>
            <p:nvPr/>
          </p:nvSpPr>
          <p:spPr>
            <a:xfrm>
              <a:off x="4478686" y="1175816"/>
              <a:ext cx="2303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+mj-lt"/>
                  <a:cs typeface="Poppins" panose="00000500000000000000" pitchFamily="2" charset="0"/>
                </a:rPr>
                <a:t>Base class: </a:t>
              </a:r>
              <a:r>
                <a:rPr lang="en-US" sz="1200" i="1" dirty="0" err="1">
                  <a:latin typeface="+mj-lt"/>
                  <a:cs typeface="Poppins" panose="00000500000000000000" pitchFamily="2" charset="0"/>
                </a:rPr>
                <a:t>UltrasonicSensor</a:t>
              </a:r>
              <a:endParaRPr lang="en-US" sz="1200" i="1" dirty="0">
                <a:latin typeface="+mj-lt"/>
                <a:cs typeface="Poppins" panose="00000500000000000000" pitchFamily="2" charset="0"/>
              </a:endParaRPr>
            </a:p>
            <a:p>
              <a:r>
                <a:rPr lang="en-US" sz="1200" i="1" dirty="0">
                  <a:latin typeface="+mj-lt"/>
                  <a:cs typeface="Poppins" panose="00000500000000000000" pitchFamily="2" charset="0"/>
                </a:rPr>
                <a:t>Derived class: </a:t>
              </a:r>
              <a:r>
                <a:rPr lang="en-US" sz="1200" i="1" dirty="0" err="1">
                  <a:latin typeface="+mj-lt"/>
                  <a:cs typeface="Poppins" panose="00000500000000000000" pitchFamily="2" charset="0"/>
                </a:rPr>
                <a:t>FrontSensor</a:t>
              </a:r>
              <a:endParaRPr lang="en-MY" sz="1200" i="1" dirty="0">
                <a:latin typeface="+mj-lt"/>
                <a:cs typeface="Poppins" panose="00000500000000000000" pitchFamily="2" charset="0"/>
              </a:endParaRP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25805B7-C8F1-1B90-78BB-774E28BF7EC4}"/>
              </a:ext>
            </a:extLst>
          </p:cNvPr>
          <p:cNvSpPr/>
          <p:nvPr/>
        </p:nvSpPr>
        <p:spPr>
          <a:xfrm>
            <a:off x="2743675" y="380248"/>
            <a:ext cx="769677" cy="16101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CED22-F83B-B992-D3D8-89ED2178433C}"/>
              </a:ext>
            </a:extLst>
          </p:cNvPr>
          <p:cNvSpPr txBox="1"/>
          <p:nvPr/>
        </p:nvSpPr>
        <p:spPr>
          <a:xfrm>
            <a:off x="501488" y="3394360"/>
            <a:ext cx="618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also implement inheritance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LeftSensor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RightSensor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class:</a:t>
            </a:r>
            <a:endParaRPr lang="en-MY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5A86DB-EEB7-D12E-7F2F-287E95C84C1A}"/>
              </a:ext>
            </a:extLst>
          </p:cNvPr>
          <p:cNvGrpSpPr/>
          <p:nvPr/>
        </p:nvGrpSpPr>
        <p:grpSpPr>
          <a:xfrm>
            <a:off x="5492422" y="2087710"/>
            <a:ext cx="3302388" cy="1099284"/>
            <a:chOff x="3671880" y="1948570"/>
            <a:chExt cx="3624587" cy="11702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C337F6-2816-26C4-83BE-A49ACB50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2884" y="2354107"/>
              <a:ext cx="3148402" cy="53043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402235-D968-0693-FF62-570FEB8A1530}"/>
                </a:ext>
              </a:extLst>
            </p:cNvPr>
            <p:cNvSpPr txBox="1"/>
            <p:nvPr/>
          </p:nvSpPr>
          <p:spPr>
            <a:xfrm>
              <a:off x="3892884" y="2003438"/>
              <a:ext cx="3403583" cy="294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latin typeface="Poppins" panose="00000500000000000000" pitchFamily="2" charset="0"/>
                  <a:cs typeface="Poppins" panose="00000500000000000000" pitchFamily="2" charset="0"/>
                </a:rPr>
                <a:t>Constructor in </a:t>
              </a:r>
              <a:r>
                <a:rPr lang="en-US" sz="1200" u="sng" dirty="0" err="1">
                  <a:latin typeface="Poppins" panose="00000500000000000000" pitchFamily="2" charset="0"/>
                  <a:cs typeface="Poppins" panose="00000500000000000000" pitchFamily="2" charset="0"/>
                </a:rPr>
                <a:t>FrontSensor</a:t>
              </a:r>
              <a:r>
                <a:rPr lang="en-US" sz="1200" u="sng" dirty="0">
                  <a:latin typeface="Poppins" panose="00000500000000000000" pitchFamily="2" charset="0"/>
                  <a:cs typeface="Poppins" panose="00000500000000000000" pitchFamily="2" charset="0"/>
                </a:rPr>
                <a:t> class:</a:t>
              </a:r>
              <a:endParaRPr lang="en-MY" sz="1200" u="sng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EC56B35-74AB-A964-49C3-03FCE459874E}"/>
                </a:ext>
              </a:extLst>
            </p:cNvPr>
            <p:cNvSpPr/>
            <p:nvPr/>
          </p:nvSpPr>
          <p:spPr>
            <a:xfrm>
              <a:off x="3671880" y="1948570"/>
              <a:ext cx="3613776" cy="1170231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28B7D4-CFCB-D520-80F9-F11C3EF30959}"/>
              </a:ext>
            </a:extLst>
          </p:cNvPr>
          <p:cNvCxnSpPr/>
          <p:nvPr/>
        </p:nvCxnSpPr>
        <p:spPr>
          <a:xfrm>
            <a:off x="5789427" y="722365"/>
            <a:ext cx="0" cy="17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oogle Shape;8206;p64">
            <a:extLst>
              <a:ext uri="{FF2B5EF4-FFF2-40B4-BE49-F238E27FC236}">
                <a16:creationId xmlns:a16="http://schemas.microsoft.com/office/drawing/2014/main" id="{4B013D35-C964-51BF-2847-8CB0DE21C019}"/>
              </a:ext>
            </a:extLst>
          </p:cNvPr>
          <p:cNvGrpSpPr/>
          <p:nvPr/>
        </p:nvGrpSpPr>
        <p:grpSpPr>
          <a:xfrm>
            <a:off x="4369656" y="2234919"/>
            <a:ext cx="773577" cy="756192"/>
            <a:chOff x="1303537" y="1502716"/>
            <a:chExt cx="362939" cy="362677"/>
          </a:xfrm>
        </p:grpSpPr>
        <p:sp>
          <p:nvSpPr>
            <p:cNvPr id="31" name="Google Shape;8207;p64">
              <a:extLst>
                <a:ext uri="{FF2B5EF4-FFF2-40B4-BE49-F238E27FC236}">
                  <a16:creationId xmlns:a16="http://schemas.microsoft.com/office/drawing/2014/main" id="{5DC0ADEF-A213-5D6D-0BCD-98749F3C57CC}"/>
                </a:ext>
              </a:extLst>
            </p:cNvPr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208;p64">
              <a:extLst>
                <a:ext uri="{FF2B5EF4-FFF2-40B4-BE49-F238E27FC236}">
                  <a16:creationId xmlns:a16="http://schemas.microsoft.com/office/drawing/2014/main" id="{161D2500-BB90-3E81-652D-958F86E61D1D}"/>
                </a:ext>
              </a:extLst>
            </p:cNvPr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09;p64">
              <a:extLst>
                <a:ext uri="{FF2B5EF4-FFF2-40B4-BE49-F238E27FC236}">
                  <a16:creationId xmlns:a16="http://schemas.microsoft.com/office/drawing/2014/main" id="{9068E3A0-61D5-64BB-97B0-ABC1F58D10E4}"/>
                </a:ext>
              </a:extLst>
            </p:cNvPr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210;p64">
              <a:extLst>
                <a:ext uri="{FF2B5EF4-FFF2-40B4-BE49-F238E27FC236}">
                  <a16:creationId xmlns:a16="http://schemas.microsoft.com/office/drawing/2014/main" id="{AEAAE81E-A6D9-2E74-90DD-10258EC53236}"/>
                </a:ext>
              </a:extLst>
            </p:cNvPr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11;p64">
              <a:extLst>
                <a:ext uri="{FF2B5EF4-FFF2-40B4-BE49-F238E27FC236}">
                  <a16:creationId xmlns:a16="http://schemas.microsoft.com/office/drawing/2014/main" id="{6FAA6F3C-2C04-5A8D-ECEE-80E74060CC93}"/>
                </a:ext>
              </a:extLst>
            </p:cNvPr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212;p64">
              <a:extLst>
                <a:ext uri="{FF2B5EF4-FFF2-40B4-BE49-F238E27FC236}">
                  <a16:creationId xmlns:a16="http://schemas.microsoft.com/office/drawing/2014/main" id="{8158FA2A-5882-6CCD-6364-78E08FB61306}"/>
                </a:ext>
              </a:extLst>
            </p:cNvPr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13;p64">
              <a:extLst>
                <a:ext uri="{FF2B5EF4-FFF2-40B4-BE49-F238E27FC236}">
                  <a16:creationId xmlns:a16="http://schemas.microsoft.com/office/drawing/2014/main" id="{79F6684F-0C8D-C324-1E44-669BDD524EBA}"/>
                </a:ext>
              </a:extLst>
            </p:cNvPr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214;p64">
              <a:extLst>
                <a:ext uri="{FF2B5EF4-FFF2-40B4-BE49-F238E27FC236}">
                  <a16:creationId xmlns:a16="http://schemas.microsoft.com/office/drawing/2014/main" id="{8E503215-36BC-1591-05AF-ECF7356519AE}"/>
                </a:ext>
              </a:extLst>
            </p:cNvPr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15;p64">
              <a:extLst>
                <a:ext uri="{FF2B5EF4-FFF2-40B4-BE49-F238E27FC236}">
                  <a16:creationId xmlns:a16="http://schemas.microsoft.com/office/drawing/2014/main" id="{70D067C3-E380-7D05-5648-6E5820B588A4}"/>
                </a:ext>
              </a:extLst>
            </p:cNvPr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16;p64">
              <a:extLst>
                <a:ext uri="{FF2B5EF4-FFF2-40B4-BE49-F238E27FC236}">
                  <a16:creationId xmlns:a16="http://schemas.microsoft.com/office/drawing/2014/main" id="{BF29935E-4C68-D6F4-6E74-B5760F6ECBEE}"/>
                </a:ext>
              </a:extLst>
            </p:cNvPr>
            <p:cNvSpPr/>
            <p:nvPr/>
          </p:nvSpPr>
          <p:spPr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217;p64">
              <a:extLst>
                <a:ext uri="{FF2B5EF4-FFF2-40B4-BE49-F238E27FC236}">
                  <a16:creationId xmlns:a16="http://schemas.microsoft.com/office/drawing/2014/main" id="{6E2B0499-B27A-2857-E5FC-044BCBCDDAF5}"/>
                </a:ext>
              </a:extLst>
            </p:cNvPr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07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Hardware Background Images - Free Download on Freepik">
            <a:extLst>
              <a:ext uri="{FF2B5EF4-FFF2-40B4-BE49-F238E27FC236}">
                <a16:creationId xmlns:a16="http://schemas.microsoft.com/office/drawing/2014/main" id="{0291CAEE-56A0-A0AB-C73B-584C39933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9"/>
          <a:stretch/>
        </p:blipFill>
        <p:spPr bwMode="auto">
          <a:xfrm>
            <a:off x="-56707" y="1999"/>
            <a:ext cx="9200707" cy="514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8" name="Google Shape;448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486546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Limitations</a:t>
            </a:r>
            <a:endParaRPr dirty="0"/>
          </a:p>
        </p:txBody>
      </p:sp>
      <p:sp>
        <p:nvSpPr>
          <p:cNvPr id="449" name="Google Shape;449;p33"/>
          <p:cNvSpPr/>
          <p:nvPr/>
        </p:nvSpPr>
        <p:spPr>
          <a:xfrm>
            <a:off x="3668171" y="1069026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>
            <a:off x="6649569" y="1067729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/>
          <p:nvPr/>
        </p:nvSpPr>
        <p:spPr>
          <a:xfrm>
            <a:off x="920689" y="1069026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title"/>
          </p:nvPr>
        </p:nvSpPr>
        <p:spPr>
          <a:xfrm>
            <a:off x="964789" y="1203726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1"/>
          </p:nvPr>
        </p:nvSpPr>
        <p:spPr>
          <a:xfrm>
            <a:off x="463705" y="210023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Power Supply</a:t>
            </a:r>
            <a:endParaRPr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2"/>
          </p:nvPr>
        </p:nvSpPr>
        <p:spPr>
          <a:xfrm>
            <a:off x="437410" y="2667917"/>
            <a:ext cx="2205600" cy="640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Batteries (low power) runs out quickly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 idx="3"/>
          </p:nvPr>
        </p:nvSpPr>
        <p:spPr>
          <a:xfrm>
            <a:off x="3711763" y="1203726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2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456" name="Google Shape;456;p33"/>
          <p:cNvSpPr txBox="1">
            <a:spLocks noGrp="1"/>
          </p:cNvSpPr>
          <p:nvPr>
            <p:ph type="subTitle" idx="4"/>
          </p:nvPr>
        </p:nvSpPr>
        <p:spPr>
          <a:xfrm>
            <a:off x="2975919" y="2133075"/>
            <a:ext cx="2743628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dirty="0"/>
              <a:t>Insufficient memory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5"/>
          </p:nvPr>
        </p:nvSpPr>
        <p:spPr>
          <a:xfrm>
            <a:off x="2886779" y="2667917"/>
            <a:ext cx="2837776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Have to use Arduino Mega 2560 Pro with larger memory than Arduino Uno</a:t>
            </a:r>
            <a:endParaRPr dirty="0"/>
          </a:p>
        </p:txBody>
      </p:sp>
      <p:sp>
        <p:nvSpPr>
          <p:cNvPr id="458" name="Google Shape;458;p33"/>
          <p:cNvSpPr txBox="1">
            <a:spLocks noGrp="1"/>
          </p:cNvSpPr>
          <p:nvPr>
            <p:ph type="title" idx="6"/>
          </p:nvPr>
        </p:nvSpPr>
        <p:spPr>
          <a:xfrm>
            <a:off x="6692654" y="1202429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3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459" name="Google Shape;459;p33"/>
          <p:cNvSpPr txBox="1">
            <a:spLocks noGrp="1"/>
          </p:cNvSpPr>
          <p:nvPr>
            <p:ph type="subTitle" idx="7"/>
          </p:nvPr>
        </p:nvSpPr>
        <p:spPr>
          <a:xfrm>
            <a:off x="6217850" y="2133074"/>
            <a:ext cx="2488740" cy="601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Precision in Position Control</a:t>
            </a:r>
          </a:p>
        </p:txBody>
      </p:sp>
      <p:sp>
        <p:nvSpPr>
          <p:cNvPr id="460" name="Google Shape;460;p33"/>
          <p:cNvSpPr txBox="1">
            <a:spLocks noGrp="1"/>
          </p:cNvSpPr>
          <p:nvPr>
            <p:ph type="subTitle" idx="8"/>
          </p:nvPr>
        </p:nvSpPr>
        <p:spPr>
          <a:xfrm>
            <a:off x="6235880" y="2726529"/>
            <a:ext cx="2205600" cy="601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use IMU sensor instead of encoder </a:t>
            </a:r>
            <a:endParaRPr dirty="0"/>
          </a:p>
        </p:txBody>
      </p:sp>
      <p:sp>
        <p:nvSpPr>
          <p:cNvPr id="20" name="Google Shape;460;p33">
            <a:extLst>
              <a:ext uri="{FF2B5EF4-FFF2-40B4-BE49-F238E27FC236}">
                <a16:creationId xmlns:a16="http://schemas.microsoft.com/office/drawing/2014/main" id="{5000643B-AA99-2F0A-25B0-E583DD02313C}"/>
              </a:ext>
            </a:extLst>
          </p:cNvPr>
          <p:cNvSpPr txBox="1">
            <a:spLocks/>
          </p:cNvSpPr>
          <p:nvPr/>
        </p:nvSpPr>
        <p:spPr>
          <a:xfrm>
            <a:off x="2807403" y="3618947"/>
            <a:ext cx="2986511" cy="104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Arduino Uno - Program memory (32 kilobytes) and RAM (2 kilobytes)    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Arduino Mega 2560 Pro -  Program memory (256 kilobytes) and RAM (8 kilobytes)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65D950-0EC9-BBDE-55E2-CB7F0A80054A}"/>
              </a:ext>
            </a:extLst>
          </p:cNvPr>
          <p:cNvSpPr txBox="1"/>
          <p:nvPr/>
        </p:nvSpPr>
        <p:spPr>
          <a:xfrm>
            <a:off x="227598" y="3425146"/>
            <a:ext cx="254885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MY" sz="1050" i="1" dirty="0"/>
              <a:t>Energizer (Non-Rechargeable Battery) – Expensive, Hold longer 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MY" sz="1050" i="1" dirty="0" err="1"/>
              <a:t>Beston</a:t>
            </a:r>
            <a:r>
              <a:rPr lang="en-MY" sz="1050" i="1" dirty="0"/>
              <a:t> (Rechargeable Battery) –       Run out quickly, takes long time (approximately 2 hours) to charge 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MY" sz="1050" i="1" dirty="0"/>
              <a:t>9V battery is insufficient to support both motor driver and </a:t>
            </a:r>
            <a:r>
              <a:rPr lang="en-MY" sz="1050" i="1" dirty="0" err="1"/>
              <a:t>arduino</a:t>
            </a:r>
            <a:endParaRPr lang="en-MY" sz="1050" i="1" dirty="0"/>
          </a:p>
          <a:p>
            <a:pPr marL="0" indent="0">
              <a:spcAft>
                <a:spcPts val="1600"/>
              </a:spcAft>
            </a:pPr>
            <a:endParaRPr lang="en-US" sz="1050" i="1" dirty="0"/>
          </a:p>
        </p:txBody>
      </p:sp>
      <p:sp>
        <p:nvSpPr>
          <p:cNvPr id="21" name="Google Shape;460;p33">
            <a:extLst>
              <a:ext uri="{FF2B5EF4-FFF2-40B4-BE49-F238E27FC236}">
                <a16:creationId xmlns:a16="http://schemas.microsoft.com/office/drawing/2014/main" id="{E77BC307-FE9E-20C3-22A0-7811E308FA1F}"/>
              </a:ext>
            </a:extLst>
          </p:cNvPr>
          <p:cNvSpPr txBox="1">
            <a:spLocks/>
          </p:cNvSpPr>
          <p:nvPr/>
        </p:nvSpPr>
        <p:spPr>
          <a:xfrm>
            <a:off x="5752387" y="3224714"/>
            <a:ext cx="3360658" cy="198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Encoders: Provide real-time feedback, enabling the robot's control system to make immediate adjustments to ensure straight-line motion. Move from one cell to another cell with the precise distance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IMU: Require additional processing to derive position information, which might introduce delays. Integration error: accumulation of errors that arise during the process of integrating angular rate measurements over time</a:t>
            </a:r>
          </a:p>
        </p:txBody>
      </p:sp>
      <p:pic>
        <p:nvPicPr>
          <p:cNvPr id="1026" name="Picture 2" descr="Mega 2560 PRO MINI 5V(Embed) CH340G ATmega2560-16AU with Male Pinheaders  Development Board for Arduino Mega | Lazada">
            <a:extLst>
              <a:ext uri="{FF2B5EF4-FFF2-40B4-BE49-F238E27FC236}">
                <a16:creationId xmlns:a16="http://schemas.microsoft.com/office/drawing/2014/main" id="{86BF07B4-4861-6E35-E2EF-A2516581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250" l="9000" r="94000">
                        <a14:foregroundMark x1="40625" y1="42125" x2="34500" y2="46125"/>
                        <a14:foregroundMark x1="72750" y1="31625" x2="71125" y2="34625"/>
                        <a14:foregroundMark x1="79750" y1="42500" x2="81875" y2="46625"/>
                        <a14:foregroundMark x1="73750" y1="54000" x2="75000" y2="55750"/>
                        <a14:foregroundMark x1="50000" y1="68500" x2="46875" y2="73875"/>
                        <a14:foregroundMark x1="28750" y1="52125" x2="29625" y2="57000"/>
                        <a14:foregroundMark x1="21875" y1="52625" x2="13125" y2="56500"/>
                        <a14:foregroundMark x1="13125" y1="56500" x2="11625" y2="57750"/>
                        <a14:foregroundMark x1="17250" y1="60375" x2="24625" y2="71750"/>
                        <a14:foregroundMark x1="18375" y1="50875" x2="10625" y2="55500"/>
                        <a14:foregroundMark x1="19250" y1="49750" x2="10000" y2="54625"/>
                        <a14:foregroundMark x1="18500" y1="59125" x2="25125" y2="67375"/>
                        <a14:foregroundMark x1="17250" y1="50000" x2="10000" y2="54375"/>
                        <a14:foregroundMark x1="32250" y1="77500" x2="32500" y2="80625"/>
                        <a14:foregroundMark x1="34000" y1="77750" x2="34875" y2="81375"/>
                        <a14:foregroundMark x1="69875" y1="56250" x2="72750" y2="58875"/>
                        <a14:foregroundMark x1="12125" y1="54000" x2="13125" y2="52500"/>
                        <a14:foregroundMark x1="89125" y1="44625" x2="88625" y2="51500"/>
                        <a14:foregroundMark x1="91000" y1="47750" x2="94000" y2="48250"/>
                        <a14:foregroundMark x1="12000" y1="53375" x2="14625" y2="51375"/>
                        <a14:foregroundMark x1="10500" y1="53375" x2="16750" y2="52375"/>
                        <a14:foregroundMark x1="12500" y1="52375" x2="16125" y2="50750"/>
                        <a14:foregroundMark x1="16125" y1="51375" x2="12250" y2="52500"/>
                        <a14:foregroundMark x1="16625" y1="51875" x2="11750" y2="51250"/>
                        <a14:foregroundMark x1="16375" y1="51000" x2="15000" y2="50250"/>
                        <a14:foregroundMark x1="15375" y1="50750" x2="15125" y2="49875"/>
                        <a14:foregroundMark x1="15625" y1="49875" x2="15750" y2="49375"/>
                        <a14:foregroundMark x1="41125" y1="89875" x2="41750" y2="91250"/>
                        <a14:foregroundMark x1="12750" y1="55625" x2="9000" y2="57625"/>
                        <a14:foregroundMark x1="10500" y1="56125" x2="15625" y2="50500"/>
                        <a14:foregroundMark x1="12125" y1="51875" x2="15750" y2="5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9262">
            <a:off x="4242133" y="1321891"/>
            <a:ext cx="998949" cy="99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nfounder GY-521 MPU-6050 6 DOF Gyro Accelerometer IMU - RobotShop">
            <a:extLst>
              <a:ext uri="{FF2B5EF4-FFF2-40B4-BE49-F238E27FC236}">
                <a16:creationId xmlns:a16="http://schemas.microsoft.com/office/drawing/2014/main" id="{081AE5AB-0954-F222-59AF-3DB5FFCF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6289" y1="68555" x2="46875" y2="75684"/>
                        <a14:foregroundMark x1="76563" y1="45215" x2="74707" y2="50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5522">
            <a:off x="7056989" y="1206365"/>
            <a:ext cx="1349728" cy="13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nergizer Max 9V Alkaline Battery – East Marine Asia">
            <a:extLst>
              <a:ext uri="{FF2B5EF4-FFF2-40B4-BE49-F238E27FC236}">
                <a16:creationId xmlns:a16="http://schemas.microsoft.com/office/drawing/2014/main" id="{D5C6A958-AA94-909B-A770-52DBE67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9853">
            <a:off x="1428572" y="1281938"/>
            <a:ext cx="964173" cy="9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3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oftware Background Images - Free Download on Freepik">
            <a:extLst>
              <a:ext uri="{FF2B5EF4-FFF2-40B4-BE49-F238E27FC236}">
                <a16:creationId xmlns:a16="http://schemas.microsoft.com/office/drawing/2014/main" id="{3F3E2CAA-729D-5214-0F9F-6B12061B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8" name="Google Shape;448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Limitations</a:t>
            </a:r>
            <a:endParaRPr dirty="0"/>
          </a:p>
        </p:txBody>
      </p:sp>
      <p:sp>
        <p:nvSpPr>
          <p:cNvPr id="449" name="Google Shape;449;p33"/>
          <p:cNvSpPr/>
          <p:nvPr/>
        </p:nvSpPr>
        <p:spPr>
          <a:xfrm>
            <a:off x="4158557" y="1084138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>
            <a:off x="6868790" y="1112862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/>
          <p:nvPr/>
        </p:nvSpPr>
        <p:spPr>
          <a:xfrm>
            <a:off x="1024002" y="109082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title"/>
          </p:nvPr>
        </p:nvSpPr>
        <p:spPr>
          <a:xfrm>
            <a:off x="1068102" y="1225525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1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1"/>
          </p:nvPr>
        </p:nvSpPr>
        <p:spPr>
          <a:xfrm>
            <a:off x="353934" y="2086650"/>
            <a:ext cx="3200136" cy="722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dirty="0"/>
              <a:t>Limited Development Environment Features</a:t>
            </a:r>
            <a:endParaRPr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2"/>
          </p:nvPr>
        </p:nvSpPr>
        <p:spPr>
          <a:xfrm>
            <a:off x="353934" y="2941359"/>
            <a:ext cx="2636306" cy="94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Arduino IDE is designed for simplicity, lacking some features found in more advanced development environments.</a:t>
            </a:r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 idx="3"/>
          </p:nvPr>
        </p:nvSpPr>
        <p:spPr>
          <a:xfrm>
            <a:off x="4202149" y="1218838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2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456" name="Google Shape;456;p33"/>
          <p:cNvSpPr txBox="1">
            <a:spLocks noGrp="1"/>
          </p:cNvSpPr>
          <p:nvPr>
            <p:ph type="subTitle" idx="4"/>
          </p:nvPr>
        </p:nvSpPr>
        <p:spPr>
          <a:xfrm>
            <a:off x="3903266" y="2138008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MY" dirty="0"/>
              <a:t>Algorithm Complexity</a:t>
            </a:r>
            <a:endParaRPr dirty="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5"/>
          </p:nvPr>
        </p:nvSpPr>
        <p:spPr>
          <a:xfrm>
            <a:off x="3568372" y="2868875"/>
            <a:ext cx="2554241" cy="145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We keep the maze-solving algorithm simple and well-optimized to ensure that it can run effectively on the Arduino Mega 2560 Pro without exceeding its computational capabilities.</a:t>
            </a:r>
            <a:endParaRPr sz="1200" dirty="0"/>
          </a:p>
        </p:txBody>
      </p:sp>
      <p:sp>
        <p:nvSpPr>
          <p:cNvPr id="458" name="Google Shape;458;p33"/>
          <p:cNvSpPr txBox="1">
            <a:spLocks noGrp="1"/>
          </p:cNvSpPr>
          <p:nvPr>
            <p:ph type="title" idx="6"/>
          </p:nvPr>
        </p:nvSpPr>
        <p:spPr>
          <a:xfrm>
            <a:off x="6911875" y="1247562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3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459" name="Google Shape;459;p33"/>
          <p:cNvSpPr txBox="1">
            <a:spLocks noGrp="1"/>
          </p:cNvSpPr>
          <p:nvPr>
            <p:ph type="subTitle" idx="7"/>
          </p:nvPr>
        </p:nvSpPr>
        <p:spPr>
          <a:xfrm>
            <a:off x="6343541" y="2142158"/>
            <a:ext cx="2502397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Absence of encoder coding</a:t>
            </a:r>
            <a:endParaRPr dirty="0"/>
          </a:p>
        </p:txBody>
      </p:sp>
      <p:sp>
        <p:nvSpPr>
          <p:cNvPr id="460" name="Google Shape;460;p33"/>
          <p:cNvSpPr txBox="1">
            <a:spLocks noGrp="1"/>
          </p:cNvSpPr>
          <p:nvPr>
            <p:ph type="subTitle" idx="8"/>
          </p:nvPr>
        </p:nvSpPr>
        <p:spPr>
          <a:xfrm>
            <a:off x="6252025" y="2906636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Without encoder data, the reliance on other sensors, such as ultrasonic sensors, becomes more critical for navigation. </a:t>
            </a:r>
            <a:endParaRPr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6C950-CCA5-EF1A-94C4-2D30EABF5825}"/>
              </a:ext>
            </a:extLst>
          </p:cNvPr>
          <p:cNvSpPr txBox="1"/>
          <p:nvPr/>
        </p:nvSpPr>
        <p:spPr>
          <a:xfrm>
            <a:off x="389578" y="4203719"/>
            <a:ext cx="26006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050" i="1" dirty="0"/>
              <a:t>We import </a:t>
            </a:r>
            <a:r>
              <a:rPr lang="en-US" sz="1050" i="1" dirty="0" err="1"/>
              <a:t>TimedAction</a:t>
            </a:r>
            <a:r>
              <a:rPr lang="en-US" sz="1050" i="1" dirty="0"/>
              <a:t> library which initially do not have in Arduino IDE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AF3278-747F-257A-922C-F75EE358EF2A}"/>
              </a:ext>
            </a:extLst>
          </p:cNvPr>
          <p:cNvGrpSpPr/>
          <p:nvPr/>
        </p:nvGrpSpPr>
        <p:grpSpPr>
          <a:xfrm>
            <a:off x="5541406" y="268118"/>
            <a:ext cx="1421237" cy="970553"/>
            <a:chOff x="5268723" y="219453"/>
            <a:chExt cx="1681086" cy="1212397"/>
          </a:xfrm>
          <a:solidFill>
            <a:schemeClr val="tx1"/>
          </a:solidFill>
        </p:grpSpPr>
        <p:grpSp>
          <p:nvGrpSpPr>
            <p:cNvPr id="2" name="Google Shape;1048;p47">
              <a:extLst>
                <a:ext uri="{FF2B5EF4-FFF2-40B4-BE49-F238E27FC236}">
                  <a16:creationId xmlns:a16="http://schemas.microsoft.com/office/drawing/2014/main" id="{17D865FE-CE15-9E59-D0B2-678338C6D34B}"/>
                </a:ext>
              </a:extLst>
            </p:cNvPr>
            <p:cNvGrpSpPr/>
            <p:nvPr/>
          </p:nvGrpSpPr>
          <p:grpSpPr>
            <a:xfrm>
              <a:off x="5268723" y="219453"/>
              <a:ext cx="1681086" cy="1212397"/>
              <a:chOff x="5251825" y="1581500"/>
              <a:chExt cx="2706125" cy="2167400"/>
            </a:xfrm>
            <a:grpFill/>
          </p:grpSpPr>
          <p:sp>
            <p:nvSpPr>
              <p:cNvPr id="3" name="Google Shape;1049;p47">
                <a:extLst>
                  <a:ext uri="{FF2B5EF4-FFF2-40B4-BE49-F238E27FC236}">
                    <a16:creationId xmlns:a16="http://schemas.microsoft.com/office/drawing/2014/main" id="{54685DD8-44CD-2ED6-98E9-7DBF3C95D40D}"/>
                  </a:ext>
                </a:extLst>
              </p:cNvPr>
              <p:cNvSpPr/>
              <p:nvPr/>
            </p:nvSpPr>
            <p:spPr>
              <a:xfrm>
                <a:off x="6230850" y="3040025"/>
                <a:ext cx="794775" cy="708875"/>
              </a:xfrm>
              <a:custGeom>
                <a:avLst/>
                <a:gdLst/>
                <a:ahLst/>
                <a:cxnLst/>
                <a:rect l="l" t="t" r="r" b="b"/>
                <a:pathLst>
                  <a:path w="31791" h="28355" extrusionOk="0">
                    <a:moveTo>
                      <a:pt x="1" y="1"/>
                    </a:moveTo>
                    <a:cubicBezTo>
                      <a:pt x="5371" y="9208"/>
                      <a:pt x="6839" y="19148"/>
                      <a:pt x="4404" y="28355"/>
                    </a:cubicBezTo>
                    <a:lnTo>
                      <a:pt x="29355" y="28355"/>
                    </a:lnTo>
                    <a:cubicBezTo>
                      <a:pt x="31790" y="19148"/>
                      <a:pt x="30323" y="9208"/>
                      <a:pt x="249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1050;p47">
                <a:extLst>
                  <a:ext uri="{FF2B5EF4-FFF2-40B4-BE49-F238E27FC236}">
                    <a16:creationId xmlns:a16="http://schemas.microsoft.com/office/drawing/2014/main" id="{B18B51A4-3DAA-5B89-C39F-26AA34ADAAF5}"/>
                  </a:ext>
                </a:extLst>
              </p:cNvPr>
              <p:cNvSpPr/>
              <p:nvPr/>
            </p:nvSpPr>
            <p:spPr>
              <a:xfrm>
                <a:off x="6198325" y="3040025"/>
                <a:ext cx="794775" cy="708875"/>
              </a:xfrm>
              <a:custGeom>
                <a:avLst/>
                <a:gdLst/>
                <a:ahLst/>
                <a:cxnLst/>
                <a:rect l="l" t="t" r="r" b="b"/>
                <a:pathLst>
                  <a:path w="31791" h="28355" extrusionOk="0">
                    <a:moveTo>
                      <a:pt x="1" y="1"/>
                    </a:moveTo>
                    <a:cubicBezTo>
                      <a:pt x="5371" y="9208"/>
                      <a:pt x="6839" y="19148"/>
                      <a:pt x="4404" y="28355"/>
                    </a:cubicBezTo>
                    <a:lnTo>
                      <a:pt x="29355" y="28355"/>
                    </a:lnTo>
                    <a:cubicBezTo>
                      <a:pt x="31790" y="19148"/>
                      <a:pt x="30356" y="9208"/>
                      <a:pt x="249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051;p47">
                <a:extLst>
                  <a:ext uri="{FF2B5EF4-FFF2-40B4-BE49-F238E27FC236}">
                    <a16:creationId xmlns:a16="http://schemas.microsoft.com/office/drawing/2014/main" id="{9BE60353-A9DB-9B2B-5988-F00C67EB237A}"/>
                  </a:ext>
                </a:extLst>
              </p:cNvPr>
              <p:cNvSpPr/>
              <p:nvPr/>
            </p:nvSpPr>
            <p:spPr>
              <a:xfrm>
                <a:off x="6199175" y="3040025"/>
                <a:ext cx="7472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13244" extrusionOk="0">
                    <a:moveTo>
                      <a:pt x="0" y="1"/>
                    </a:moveTo>
                    <a:cubicBezTo>
                      <a:pt x="2402" y="4104"/>
                      <a:pt x="4070" y="8574"/>
                      <a:pt x="4904" y="13244"/>
                    </a:cubicBezTo>
                    <a:lnTo>
                      <a:pt x="29888" y="13244"/>
                    </a:lnTo>
                    <a:cubicBezTo>
                      <a:pt x="29021" y="8574"/>
                      <a:pt x="27353" y="4104"/>
                      <a:pt x="249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52;p47">
                <a:extLst>
                  <a:ext uri="{FF2B5EF4-FFF2-40B4-BE49-F238E27FC236}">
                    <a16:creationId xmlns:a16="http://schemas.microsoft.com/office/drawing/2014/main" id="{567A28E8-B196-7B66-8E92-026E9AFDBF1B}"/>
                  </a:ext>
                </a:extLst>
              </p:cNvPr>
              <p:cNvSpPr/>
              <p:nvPr/>
            </p:nvSpPr>
            <p:spPr>
              <a:xfrm>
                <a:off x="5287675" y="1581500"/>
                <a:ext cx="2670275" cy="170207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68083" extrusionOk="0">
                    <a:moveTo>
                      <a:pt x="3003" y="0"/>
                    </a:moveTo>
                    <a:cubicBezTo>
                      <a:pt x="1335" y="0"/>
                      <a:pt x="1" y="1334"/>
                      <a:pt x="1" y="3002"/>
                    </a:cubicBezTo>
                    <a:lnTo>
                      <a:pt x="1" y="65113"/>
                    </a:lnTo>
                    <a:cubicBezTo>
                      <a:pt x="1" y="66748"/>
                      <a:pt x="1335" y="68082"/>
                      <a:pt x="3003" y="68082"/>
                    </a:cubicBezTo>
                    <a:lnTo>
                      <a:pt x="103808" y="68082"/>
                    </a:lnTo>
                    <a:cubicBezTo>
                      <a:pt x="105476" y="68082"/>
                      <a:pt x="106811" y="66748"/>
                      <a:pt x="106811" y="65113"/>
                    </a:cubicBezTo>
                    <a:lnTo>
                      <a:pt x="106811" y="3002"/>
                    </a:lnTo>
                    <a:cubicBezTo>
                      <a:pt x="106811" y="1334"/>
                      <a:pt x="105476" y="0"/>
                      <a:pt x="103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53;p47">
                <a:extLst>
                  <a:ext uri="{FF2B5EF4-FFF2-40B4-BE49-F238E27FC236}">
                    <a16:creationId xmlns:a16="http://schemas.microsoft.com/office/drawing/2014/main" id="{5133E7A5-8BE8-E917-842B-0A9A6B40DB72}"/>
                  </a:ext>
                </a:extLst>
              </p:cNvPr>
              <p:cNvSpPr/>
              <p:nvPr/>
            </p:nvSpPr>
            <p:spPr>
              <a:xfrm>
                <a:off x="5287675" y="1581500"/>
                <a:ext cx="2670275" cy="170207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68083" extrusionOk="0">
                    <a:moveTo>
                      <a:pt x="3003" y="0"/>
                    </a:moveTo>
                    <a:cubicBezTo>
                      <a:pt x="1335" y="0"/>
                      <a:pt x="1" y="1334"/>
                      <a:pt x="1" y="3002"/>
                    </a:cubicBezTo>
                    <a:lnTo>
                      <a:pt x="1" y="65113"/>
                    </a:lnTo>
                    <a:cubicBezTo>
                      <a:pt x="1" y="66748"/>
                      <a:pt x="1335" y="68082"/>
                      <a:pt x="3003" y="68082"/>
                    </a:cubicBezTo>
                    <a:lnTo>
                      <a:pt x="103808" y="68082"/>
                    </a:lnTo>
                    <a:cubicBezTo>
                      <a:pt x="105476" y="68082"/>
                      <a:pt x="106811" y="66748"/>
                      <a:pt x="106811" y="65113"/>
                    </a:cubicBezTo>
                    <a:lnTo>
                      <a:pt x="106811" y="3002"/>
                    </a:lnTo>
                    <a:cubicBezTo>
                      <a:pt x="106811" y="1334"/>
                      <a:pt x="105476" y="0"/>
                      <a:pt x="103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54;p47">
                <a:extLst>
                  <a:ext uri="{FF2B5EF4-FFF2-40B4-BE49-F238E27FC236}">
                    <a16:creationId xmlns:a16="http://schemas.microsoft.com/office/drawing/2014/main" id="{A2D3E968-DA51-203E-5246-BDAA7583C61A}"/>
                  </a:ext>
                </a:extLst>
              </p:cNvPr>
              <p:cNvSpPr/>
              <p:nvPr/>
            </p:nvSpPr>
            <p:spPr>
              <a:xfrm>
                <a:off x="5251825" y="1581500"/>
                <a:ext cx="2670275" cy="170207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68083" extrusionOk="0">
                    <a:moveTo>
                      <a:pt x="3003" y="0"/>
                    </a:moveTo>
                    <a:cubicBezTo>
                      <a:pt x="1335" y="0"/>
                      <a:pt x="1" y="1334"/>
                      <a:pt x="1" y="3002"/>
                    </a:cubicBezTo>
                    <a:lnTo>
                      <a:pt x="1" y="65113"/>
                    </a:lnTo>
                    <a:cubicBezTo>
                      <a:pt x="1" y="66748"/>
                      <a:pt x="1335" y="68082"/>
                      <a:pt x="3003" y="68082"/>
                    </a:cubicBezTo>
                    <a:lnTo>
                      <a:pt x="103841" y="68082"/>
                    </a:lnTo>
                    <a:cubicBezTo>
                      <a:pt x="105476" y="68082"/>
                      <a:pt x="106810" y="66748"/>
                      <a:pt x="106810" y="65113"/>
                    </a:cubicBezTo>
                    <a:lnTo>
                      <a:pt x="106810" y="3002"/>
                    </a:lnTo>
                    <a:cubicBezTo>
                      <a:pt x="106810" y="1334"/>
                      <a:pt x="105476" y="0"/>
                      <a:pt x="1038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55;p47">
                <a:extLst>
                  <a:ext uri="{FF2B5EF4-FFF2-40B4-BE49-F238E27FC236}">
                    <a16:creationId xmlns:a16="http://schemas.microsoft.com/office/drawing/2014/main" id="{74FD101B-305C-7E19-7C35-4F876863210D}"/>
                  </a:ext>
                </a:extLst>
              </p:cNvPr>
              <p:cNvSpPr/>
              <p:nvPr/>
            </p:nvSpPr>
            <p:spPr>
              <a:xfrm>
                <a:off x="5251825" y="1668225"/>
                <a:ext cx="2670275" cy="1371825"/>
              </a:xfrm>
              <a:custGeom>
                <a:avLst/>
                <a:gdLst/>
                <a:ahLst/>
                <a:cxnLst/>
                <a:rect l="l" t="t" r="r" b="b"/>
                <a:pathLst>
                  <a:path w="106811" h="54873" extrusionOk="0">
                    <a:moveTo>
                      <a:pt x="1" y="0"/>
                    </a:moveTo>
                    <a:lnTo>
                      <a:pt x="1" y="54873"/>
                    </a:lnTo>
                    <a:lnTo>
                      <a:pt x="106810" y="54873"/>
                    </a:lnTo>
                    <a:lnTo>
                      <a:pt x="1068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56;p47">
                <a:extLst>
                  <a:ext uri="{FF2B5EF4-FFF2-40B4-BE49-F238E27FC236}">
                    <a16:creationId xmlns:a16="http://schemas.microsoft.com/office/drawing/2014/main" id="{AD5855AE-E08B-4411-C567-B7F73F843E31}"/>
                  </a:ext>
                </a:extLst>
              </p:cNvPr>
              <p:cNvSpPr/>
              <p:nvPr/>
            </p:nvSpPr>
            <p:spPr>
              <a:xfrm>
                <a:off x="6518575" y="3114250"/>
                <a:ext cx="1201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078" extrusionOk="0">
                    <a:moveTo>
                      <a:pt x="2735" y="1"/>
                    </a:moveTo>
                    <a:cubicBezTo>
                      <a:pt x="934" y="1"/>
                      <a:pt x="0" y="2202"/>
                      <a:pt x="1301" y="3470"/>
                    </a:cubicBezTo>
                    <a:cubicBezTo>
                      <a:pt x="1721" y="3890"/>
                      <a:pt x="2235" y="4077"/>
                      <a:pt x="2739" y="4077"/>
                    </a:cubicBezTo>
                    <a:cubicBezTo>
                      <a:pt x="3794" y="4077"/>
                      <a:pt x="4804" y="3255"/>
                      <a:pt x="4804" y="2036"/>
                    </a:cubicBezTo>
                    <a:cubicBezTo>
                      <a:pt x="4804" y="901"/>
                      <a:pt x="3870" y="1"/>
                      <a:pt x="27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57;p47">
                <a:extLst>
                  <a:ext uri="{FF2B5EF4-FFF2-40B4-BE49-F238E27FC236}">
                    <a16:creationId xmlns:a16="http://schemas.microsoft.com/office/drawing/2014/main" id="{44E55594-BEC1-95D2-9244-0AA2E0D3F639}"/>
                  </a:ext>
                </a:extLst>
              </p:cNvPr>
              <p:cNvSpPr/>
              <p:nvPr/>
            </p:nvSpPr>
            <p:spPr>
              <a:xfrm>
                <a:off x="6518575" y="3114250"/>
                <a:ext cx="120100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078" extrusionOk="0">
                    <a:moveTo>
                      <a:pt x="2735" y="1"/>
                    </a:moveTo>
                    <a:cubicBezTo>
                      <a:pt x="934" y="1"/>
                      <a:pt x="0" y="2202"/>
                      <a:pt x="1301" y="3470"/>
                    </a:cubicBezTo>
                    <a:cubicBezTo>
                      <a:pt x="1721" y="3890"/>
                      <a:pt x="2235" y="4077"/>
                      <a:pt x="2739" y="4077"/>
                    </a:cubicBezTo>
                    <a:cubicBezTo>
                      <a:pt x="3794" y="4077"/>
                      <a:pt x="4804" y="3255"/>
                      <a:pt x="4804" y="2036"/>
                    </a:cubicBezTo>
                    <a:cubicBezTo>
                      <a:pt x="4804" y="901"/>
                      <a:pt x="3870" y="1"/>
                      <a:pt x="27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58;p47">
                <a:extLst>
                  <a:ext uri="{FF2B5EF4-FFF2-40B4-BE49-F238E27FC236}">
                    <a16:creationId xmlns:a16="http://schemas.microsoft.com/office/drawing/2014/main" id="{21B82A36-B500-E0E4-5BBF-10E3F25089C6}"/>
                  </a:ext>
                </a:extLst>
              </p:cNvPr>
              <p:cNvSpPr/>
              <p:nvPr/>
            </p:nvSpPr>
            <p:spPr>
              <a:xfrm>
                <a:off x="6054900" y="3699675"/>
                <a:ext cx="810600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32424" h="1969" extrusionOk="0">
                    <a:moveTo>
                      <a:pt x="1969" y="1"/>
                    </a:moveTo>
                    <a:cubicBezTo>
                      <a:pt x="868" y="1"/>
                      <a:pt x="1" y="868"/>
                      <a:pt x="1" y="1969"/>
                    </a:cubicBezTo>
                    <a:lnTo>
                      <a:pt x="32424" y="1969"/>
                    </a:lnTo>
                    <a:cubicBezTo>
                      <a:pt x="32424" y="868"/>
                      <a:pt x="31523" y="1"/>
                      <a:pt x="304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59;p47">
                <a:extLst>
                  <a:ext uri="{FF2B5EF4-FFF2-40B4-BE49-F238E27FC236}">
                    <a16:creationId xmlns:a16="http://schemas.microsoft.com/office/drawing/2014/main" id="{084A786D-5D03-3642-678E-33DBBC422F68}"/>
                  </a:ext>
                </a:extLst>
              </p:cNvPr>
              <p:cNvSpPr/>
              <p:nvPr/>
            </p:nvSpPr>
            <p:spPr>
              <a:xfrm>
                <a:off x="6808775" y="3699675"/>
                <a:ext cx="226025" cy="49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1969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lnTo>
                      <a:pt x="9040" y="1969"/>
                    </a:lnTo>
                    <a:cubicBezTo>
                      <a:pt x="9040" y="868"/>
                      <a:pt x="8173" y="1"/>
                      <a:pt x="7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50" name="Picture 2" descr="GitHub - arduino/Arduino: Arduino IDE 1.x">
              <a:extLst>
                <a:ext uri="{FF2B5EF4-FFF2-40B4-BE49-F238E27FC236}">
                  <a16:creationId xmlns:a16="http://schemas.microsoft.com/office/drawing/2014/main" id="{591D40D3-C7C0-688B-6054-A4DF0A193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211" y="259443"/>
              <a:ext cx="1547580" cy="870245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1298BF-2EFE-63F4-6D18-0A4934B01B05}"/>
              </a:ext>
            </a:extLst>
          </p:cNvPr>
          <p:cNvSpPr txBox="1"/>
          <p:nvPr/>
        </p:nvSpPr>
        <p:spPr>
          <a:xfrm>
            <a:off x="6252025" y="3980581"/>
            <a:ext cx="250239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000" i="1" dirty="0"/>
              <a:t>- Inaccurate distance	             - Hard to control speed	             - Susceptible to uneven surfaces, variations in wheel slippage, or changes in battery voltage</a:t>
            </a:r>
          </a:p>
        </p:txBody>
      </p:sp>
      <p:grpSp>
        <p:nvGrpSpPr>
          <p:cNvPr id="41" name="Google Shape;5321;p60">
            <a:extLst>
              <a:ext uri="{FF2B5EF4-FFF2-40B4-BE49-F238E27FC236}">
                <a16:creationId xmlns:a16="http://schemas.microsoft.com/office/drawing/2014/main" id="{89B18E79-EDA7-C39B-2F0D-12DC5FB6C435}"/>
              </a:ext>
            </a:extLst>
          </p:cNvPr>
          <p:cNvGrpSpPr/>
          <p:nvPr/>
        </p:nvGrpSpPr>
        <p:grpSpPr>
          <a:xfrm>
            <a:off x="4846628" y="1515077"/>
            <a:ext cx="735829" cy="684547"/>
            <a:chOff x="3351965" y="1148808"/>
            <a:chExt cx="750770" cy="698375"/>
          </a:xfrm>
        </p:grpSpPr>
        <p:grpSp>
          <p:nvGrpSpPr>
            <p:cNvPr id="42" name="Google Shape;5322;p60">
              <a:extLst>
                <a:ext uri="{FF2B5EF4-FFF2-40B4-BE49-F238E27FC236}">
                  <a16:creationId xmlns:a16="http://schemas.microsoft.com/office/drawing/2014/main" id="{8CDB173B-D089-78EA-3599-935879610E47}"/>
                </a:ext>
              </a:extLst>
            </p:cNvPr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2" name="Google Shape;5323;p60">
                <a:extLst>
                  <a:ext uri="{FF2B5EF4-FFF2-40B4-BE49-F238E27FC236}">
                    <a16:creationId xmlns:a16="http://schemas.microsoft.com/office/drawing/2014/main" id="{FC41BB8E-D6F0-72BC-C8E9-679D0A0584B7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24;p60">
                <a:extLst>
                  <a:ext uri="{FF2B5EF4-FFF2-40B4-BE49-F238E27FC236}">
                    <a16:creationId xmlns:a16="http://schemas.microsoft.com/office/drawing/2014/main" id="{773A5729-0A49-FE1A-0828-FC237820C1DD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5325;p60">
              <a:extLst>
                <a:ext uri="{FF2B5EF4-FFF2-40B4-BE49-F238E27FC236}">
                  <a16:creationId xmlns:a16="http://schemas.microsoft.com/office/drawing/2014/main" id="{AF5B3353-0F3D-1FCA-2B3D-93C875612303}"/>
                </a:ext>
              </a:extLst>
            </p:cNvPr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0" name="Google Shape;5326;p60">
                <a:extLst>
                  <a:ext uri="{FF2B5EF4-FFF2-40B4-BE49-F238E27FC236}">
                    <a16:creationId xmlns:a16="http://schemas.microsoft.com/office/drawing/2014/main" id="{79CD44B9-4E85-3A92-7A90-48E25305E50C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327;p60">
                <a:extLst>
                  <a:ext uri="{FF2B5EF4-FFF2-40B4-BE49-F238E27FC236}">
                    <a16:creationId xmlns:a16="http://schemas.microsoft.com/office/drawing/2014/main" id="{CF8BD3F4-FC76-71C7-33D7-431D459C4A99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F3F9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5328;p60">
              <a:extLst>
                <a:ext uri="{FF2B5EF4-FFF2-40B4-BE49-F238E27FC236}">
                  <a16:creationId xmlns:a16="http://schemas.microsoft.com/office/drawing/2014/main" id="{D11C605C-B05F-4F5B-9B39-A0D73E1AF70C}"/>
                </a:ext>
              </a:extLst>
            </p:cNvPr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" name="Google Shape;5329;p60">
                <a:extLst>
                  <a:ext uri="{FF2B5EF4-FFF2-40B4-BE49-F238E27FC236}">
                    <a16:creationId xmlns:a16="http://schemas.microsoft.com/office/drawing/2014/main" id="{E0DD45C2-B9AF-F86F-E487-B941C1C3AE0F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330;p60">
                <a:extLst>
                  <a:ext uri="{FF2B5EF4-FFF2-40B4-BE49-F238E27FC236}">
                    <a16:creationId xmlns:a16="http://schemas.microsoft.com/office/drawing/2014/main" id="{46D0085E-256D-2330-9355-930D8D2B3060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F3F8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5331;p60">
              <a:extLst>
                <a:ext uri="{FF2B5EF4-FFF2-40B4-BE49-F238E27FC236}">
                  <a16:creationId xmlns:a16="http://schemas.microsoft.com/office/drawing/2014/main" id="{5D47E45A-E4FB-131C-44FC-32E1FC7E5E1D}"/>
                </a:ext>
              </a:extLst>
            </p:cNvPr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6" name="Google Shape;5332;p60">
                <a:extLst>
                  <a:ext uri="{FF2B5EF4-FFF2-40B4-BE49-F238E27FC236}">
                    <a16:creationId xmlns:a16="http://schemas.microsoft.com/office/drawing/2014/main" id="{C309E0F4-B765-1CCC-234E-A7FAE3CEE08F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333;p60">
                <a:extLst>
                  <a:ext uri="{FF2B5EF4-FFF2-40B4-BE49-F238E27FC236}">
                    <a16:creationId xmlns:a16="http://schemas.microsoft.com/office/drawing/2014/main" id="{FCAB3380-22DF-29B2-2A44-905ACAFB8A59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098" name="Picture 2" descr="Desktop Computer, Memory Size (RAM): 4GB">
            <a:extLst>
              <a:ext uri="{FF2B5EF4-FFF2-40B4-BE49-F238E27FC236}">
                <a16:creationId xmlns:a16="http://schemas.microsoft.com/office/drawing/2014/main" id="{68E9F73D-3265-27CE-2049-1F8F62B72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000" r="96600">
                        <a14:foregroundMark x1="93000" y1="25400" x2="93000" y2="46400"/>
                        <a14:foregroundMark x1="96600" y1="28200" x2="94400" y2="42800"/>
                        <a14:foregroundMark x1="20800" y1="46600" x2="17400" y2="55000"/>
                        <a14:foregroundMark x1="26400" y1="29800" x2="28600" y2="24200"/>
                        <a14:foregroundMark x1="9400" y1="26600" x2="5000" y2="33800"/>
                        <a14:foregroundMark x1="9000" y1="33800" x2="3400" y2="36200"/>
                        <a14:foregroundMark x1="7200" y1="28400" x2="4000" y2="48200"/>
                        <a14:foregroundMark x1="3000" y1="36200" x2="3200" y2="27800"/>
                        <a14:foregroundMark x1="4800" y1="28800" x2="4800" y2="24600"/>
                        <a14:foregroundMark x1="4800" y1="26200" x2="5200" y2="22600"/>
                        <a14:foregroundMark x1="6200" y1="24000" x2="6200" y2="22400"/>
                        <a14:foregroundMark x1="6000" y1="22800" x2="6200" y2="21600"/>
                        <a14:foregroundMark x1="51200" y1="77000" x2="52800" y2="77600"/>
                        <a14:foregroundMark x1="58200" y1="76200" x2="59800" y2="7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56" b="15344"/>
          <a:stretch/>
        </p:blipFill>
        <p:spPr bwMode="auto">
          <a:xfrm>
            <a:off x="1752439" y="1510756"/>
            <a:ext cx="887922" cy="6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et Into Coding: Choosing A Programming Language - Blog - FutureLearn">
            <a:extLst>
              <a:ext uri="{FF2B5EF4-FFF2-40B4-BE49-F238E27FC236}">
                <a16:creationId xmlns:a16="http://schemas.microsoft.com/office/drawing/2014/main" id="{1BDE95DF-FC2A-94BD-F607-F356BE96B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0" b="89769" l="9901" r="89934">
                        <a14:foregroundMark x1="35974" y1="22442" x2="35974" y2="29043"/>
                        <a14:foregroundMark x1="52475" y1="25743" x2="52475" y2="34983"/>
                        <a14:foregroundMark x1="66832" y1="25743" x2="67162" y2="34323"/>
                        <a14:foregroundMark x1="49340" y1="18152" x2="50495" y2="21782"/>
                        <a14:foregroundMark x1="51485" y1="13861" x2="52145" y2="15512"/>
                        <a14:foregroundMark x1="52805" y1="16172" x2="53795" y2="18812"/>
                        <a14:foregroundMark x1="51485" y1="12541" x2="50990" y2="15182"/>
                        <a14:foregroundMark x1="43234" y1="51485" x2="41914" y2="57426"/>
                        <a14:foregroundMark x1="42574" y1="47855" x2="43234" y2="47855"/>
                        <a14:foregroundMark x1="42904" y1="7591" x2="44389" y2="8581"/>
                        <a14:foregroundMark x1="39109" y1="10561" x2="41584" y2="29703"/>
                        <a14:foregroundMark x1="27063" y1="2640" x2="23927" y2="63366"/>
                        <a14:foregroundMark x1="23927" y1="63366" x2="56271" y2="64026"/>
                        <a14:foregroundMark x1="56271" y1="64026" x2="72772" y2="18812"/>
                        <a14:foregroundMark x1="72772" y1="18812" x2="45875" y2="4620"/>
                        <a14:foregroundMark x1="45875" y1="4620" x2="26898" y2="5611"/>
                        <a14:foregroundMark x1="29208" y1="25743" x2="60231" y2="52805"/>
                        <a14:foregroundMark x1="60231" y1="52805" x2="68152" y2="9241"/>
                        <a14:foregroundMark x1="26898" y1="63036" x2="56106" y2="65347"/>
                        <a14:foregroundMark x1="56106" y1="65347" x2="73927" y2="30033"/>
                        <a14:foregroundMark x1="73927" y1="30033" x2="69802" y2="1320"/>
                        <a14:foregroundMark x1="38944" y1="18812" x2="35809" y2="47195"/>
                        <a14:foregroundMark x1="27393" y1="27063" x2="29538" y2="54455"/>
                        <a14:foregroundMark x1="27063" y1="66007" x2="56601" y2="68977"/>
                        <a14:foregroundMark x1="56601" y1="68977" x2="76898" y2="32013"/>
                        <a14:foregroundMark x1="76898" y1="32013" x2="76733" y2="26073"/>
                        <a14:foregroundMark x1="34488" y1="60066" x2="25083" y2="68317"/>
                        <a14:foregroundMark x1="69802" y1="48185" x2="72277" y2="65347"/>
                        <a14:foregroundMark x1="62871" y1="53465" x2="67327" y2="68977"/>
                        <a14:foregroundMark x1="67657" y1="53465" x2="66667" y2="69637"/>
                        <a14:foregroundMark x1="60891" y1="66007" x2="65182" y2="70627"/>
                        <a14:foregroundMark x1="59076" y1="66997" x2="61716" y2="68647"/>
                        <a14:foregroundMark x1="74422" y1="35644" x2="75248" y2="61056"/>
                        <a14:foregroundMark x1="74092" y1="59736" x2="74092" y2="70627"/>
                        <a14:foregroundMark x1="72772" y1="31353" x2="73102" y2="4290"/>
                        <a14:foregroundMark x1="74587" y1="21452" x2="74587" y2="9241"/>
                        <a14:foregroundMark x1="74092" y1="9241" x2="75083" y2="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1" t="7110" r="24720" b="31404"/>
          <a:stretch/>
        </p:blipFill>
        <p:spPr bwMode="auto">
          <a:xfrm>
            <a:off x="7559967" y="1583839"/>
            <a:ext cx="913889" cy="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70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What is MS Excel? | An Overview, Features &amp; History">
            <a:extLst>
              <a:ext uri="{FF2B5EF4-FFF2-40B4-BE49-F238E27FC236}">
                <a16:creationId xmlns:a16="http://schemas.microsoft.com/office/drawing/2014/main" id="{A3072BD3-8FE3-92FE-464A-1173FA33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719999" y="398307"/>
            <a:ext cx="5816071" cy="612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Budget Table</a:t>
            </a:r>
            <a:endParaRPr dirty="0"/>
          </a:p>
        </p:txBody>
      </p:sp>
      <p:pic>
        <p:nvPicPr>
          <p:cNvPr id="2050" name="Picture 2" descr="100 Malaysian Ringgit note 4th series - Exchange yours for cash today">
            <a:extLst>
              <a:ext uri="{FF2B5EF4-FFF2-40B4-BE49-F238E27FC236}">
                <a16:creationId xmlns:a16="http://schemas.microsoft.com/office/drawing/2014/main" id="{5AB5808C-D7DF-A1FD-47A1-8854083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1246">
            <a:off x="7329351" y="1583508"/>
            <a:ext cx="1399957" cy="6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 Ringgit MALAYSIA 2012 P.54 b90_8056 Banknotes">
            <a:extLst>
              <a:ext uri="{FF2B5EF4-FFF2-40B4-BE49-F238E27FC236}">
                <a16:creationId xmlns:a16="http://schemas.microsoft.com/office/drawing/2014/main" id="{3C9F88CB-1BFE-C05E-A9DE-0E8557287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3041">
            <a:off x="6683267" y="2479140"/>
            <a:ext cx="1400117" cy="61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udget Background Images, HD Pictures and Wallpaper For Free Download |  Pngtree">
            <a:extLst>
              <a:ext uri="{FF2B5EF4-FFF2-40B4-BE49-F238E27FC236}">
                <a16:creationId xmlns:a16="http://schemas.microsoft.com/office/drawing/2014/main" id="{0E77C928-BEC1-3D0D-908A-C5EAA6173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" b="98889" l="556" r="98333">
                        <a14:foregroundMark x1="56111" y1="9444" x2="48889" y2="36944"/>
                        <a14:foregroundMark x1="8333" y1="63889" x2="4167" y2="68611"/>
                        <a14:foregroundMark x1="16111" y1="17778" x2="1111" y2="15000"/>
                        <a14:foregroundMark x1="53611" y1="13056" x2="60833" y2="3611"/>
                        <a14:foregroundMark x1="39444" y1="67222" x2="30556" y2="94167"/>
                        <a14:foregroundMark x1="57222" y1="71667" x2="84722" y2="96667"/>
                        <a14:foregroundMark x1="30000" y1="98333" x2="24444" y2="98889"/>
                        <a14:foregroundMark x1="3611" y1="76944" x2="3611" y2="75000"/>
                        <a14:foregroundMark x1="94167" y1="68611" x2="95556" y2="70833"/>
                        <a14:foregroundMark x1="93611" y1="73889" x2="96667" y2="68056"/>
                        <a14:foregroundMark x1="97222" y1="32778" x2="98333" y2="2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76" y="348940"/>
            <a:ext cx="792885" cy="7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85C5F-F928-72FD-5CE4-A29B6DB70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15" y="1362674"/>
            <a:ext cx="5893480" cy="3077127"/>
          </a:xfrm>
          <a:prstGeom prst="rect">
            <a:avLst/>
          </a:prstGeom>
        </p:spPr>
      </p:pic>
      <p:pic>
        <p:nvPicPr>
          <p:cNvPr id="5122" name="Picture 2" descr="Malaysian 10 Sen &quot;Flower&quot; 2011-2023 KM# 202 | coinscatalog.NET">
            <a:extLst>
              <a:ext uri="{FF2B5EF4-FFF2-40B4-BE49-F238E27FC236}">
                <a16:creationId xmlns:a16="http://schemas.microsoft.com/office/drawing/2014/main" id="{EDE032B7-9D19-BE81-52D5-D2D23E3C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04" b="95587" l="400" r="98300">
                        <a14:foregroundMark x1="37000" y1="14243" x2="36400" y2="70712"/>
                        <a14:foregroundMark x1="36400" y1="70712" x2="38000" y2="72116"/>
                        <a14:foregroundMark x1="28300" y1="6219" x2="18083" y2="11416"/>
                        <a14:foregroundMark x1="34000" y1="8124" x2="58300" y2="4012"/>
                        <a14:foregroundMark x1="13700" y1="19659" x2="5500" y2="61785"/>
                        <a14:foregroundMark x1="5500" y1="61785" x2="5500" y2="61785"/>
                        <a14:foregroundMark x1="89100" y1="34403" x2="96800" y2="52257"/>
                        <a14:foregroundMark x1="96800" y1="52257" x2="98300" y2="63290"/>
                        <a14:foregroundMark x1="98300" y1="63290" x2="97700" y2="63591"/>
                        <a14:foregroundMark x1="76000" y1="86961" x2="29100" y2="95587"/>
                        <a14:foregroundMark x1="29100" y1="95587" x2="23700" y2="89368"/>
                        <a14:foregroundMark x1="22100" y1="10832" x2="12600" y2="18656"/>
                        <a14:foregroundMark x1="29600" y1="5918" x2="51700" y2="1204"/>
                        <a14:foregroundMark x1="51700" y1="1204" x2="56200" y2="1304"/>
                        <a14:foregroundMark x1="12600" y1="20261" x2="6600" y2="29087"/>
                        <a14:foregroundMark x1="6600" y1="29087" x2="400" y2="54263"/>
                        <a14:foregroundMark x1="400" y1="54263" x2="3300" y2="66199"/>
                        <a14:foregroundMark x1="80000" y1="13340" x2="87200" y2="19458"/>
                        <a14:foregroundMark x1="87200" y1="19458" x2="97300" y2="39519"/>
                        <a14:backgroundMark x1="17500" y1="10933" x2="13800" y2="14343"/>
                        <a14:backgroundMark x1="14300" y1="14042" x2="15300" y2="13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47" y="3132160"/>
            <a:ext cx="506019" cy="50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1 sen 1994, Malaysia - Coin value - uCoin.net">
            <a:extLst>
              <a:ext uri="{FF2B5EF4-FFF2-40B4-BE49-F238E27FC236}">
                <a16:creationId xmlns:a16="http://schemas.microsoft.com/office/drawing/2014/main" id="{38CDB414-814A-81BF-3463-8D66BDD5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67" b="95500" l="2667" r="96667">
                        <a14:foregroundMark x1="32833" y1="30000" x2="23167" y2="89833"/>
                        <a14:foregroundMark x1="20667" y1="23000" x2="14000" y2="33333"/>
                        <a14:foregroundMark x1="14000" y1="33333" x2="7500" y2="59167"/>
                        <a14:foregroundMark x1="4500" y1="67500" x2="3500" y2="38333"/>
                        <a14:foregroundMark x1="3500" y1="38333" x2="9333" y2="26000"/>
                        <a14:foregroundMark x1="9333" y1="26000" x2="18667" y2="16000"/>
                        <a14:foregroundMark x1="18667" y1="16000" x2="32667" y2="8333"/>
                        <a14:foregroundMark x1="32667" y1="8333" x2="49167" y2="5167"/>
                        <a14:foregroundMark x1="49167" y1="5167" x2="60667" y2="6667"/>
                        <a14:foregroundMark x1="60667" y1="6667" x2="71000" y2="12333"/>
                        <a14:foregroundMark x1="71000" y1="12333" x2="78833" y2="21667"/>
                        <a14:foregroundMark x1="78833" y1="21667" x2="79500" y2="23167"/>
                        <a14:foregroundMark x1="46000" y1="5667" x2="57667" y2="3667"/>
                        <a14:foregroundMark x1="57667" y1="3667" x2="58333" y2="3667"/>
                        <a14:foregroundMark x1="91167" y1="30833" x2="95000" y2="49167"/>
                        <a14:foregroundMark x1="95000" y1="49167" x2="90500" y2="73333"/>
                        <a14:foregroundMark x1="90500" y1="73333" x2="79167" y2="88167"/>
                        <a14:foregroundMark x1="79167" y1="88167" x2="63667" y2="96667"/>
                        <a14:foregroundMark x1="63667" y1="96667" x2="30167" y2="95500"/>
                        <a14:foregroundMark x1="30167" y1="95500" x2="27000" y2="94500"/>
                        <a14:foregroundMark x1="92000" y1="72500" x2="96333" y2="37167"/>
                        <a14:foregroundMark x1="96333" y1="37167" x2="96833" y2="62333"/>
                        <a14:foregroundMark x1="96833" y1="62333" x2="96500" y2="63000"/>
                        <a14:foregroundMark x1="5000" y1="36167" x2="2667" y2="5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06" y="3731657"/>
            <a:ext cx="368200" cy="36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1 sen 1994, Malaysia - Coin value - uCoin.net">
            <a:extLst>
              <a:ext uri="{FF2B5EF4-FFF2-40B4-BE49-F238E27FC236}">
                <a16:creationId xmlns:a16="http://schemas.microsoft.com/office/drawing/2014/main" id="{59A73EAD-ACB0-CB85-6C55-B349FA56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67" b="95500" l="2667" r="96667">
                        <a14:foregroundMark x1="32833" y1="30000" x2="23167" y2="89833"/>
                        <a14:foregroundMark x1="20667" y1="23000" x2="14000" y2="33333"/>
                        <a14:foregroundMark x1="14000" y1="33333" x2="7500" y2="59167"/>
                        <a14:foregroundMark x1="4500" y1="67500" x2="3500" y2="38333"/>
                        <a14:foregroundMark x1="3500" y1="38333" x2="9333" y2="26000"/>
                        <a14:foregroundMark x1="9333" y1="26000" x2="18667" y2="16000"/>
                        <a14:foregroundMark x1="18667" y1="16000" x2="32667" y2="8333"/>
                        <a14:foregroundMark x1="32667" y1="8333" x2="49167" y2="5167"/>
                        <a14:foregroundMark x1="49167" y1="5167" x2="60667" y2="6667"/>
                        <a14:foregroundMark x1="60667" y1="6667" x2="71000" y2="12333"/>
                        <a14:foregroundMark x1="71000" y1="12333" x2="78833" y2="21667"/>
                        <a14:foregroundMark x1="78833" y1="21667" x2="79500" y2="23167"/>
                        <a14:foregroundMark x1="46000" y1="5667" x2="57667" y2="3667"/>
                        <a14:foregroundMark x1="57667" y1="3667" x2="58333" y2="3667"/>
                        <a14:foregroundMark x1="91167" y1="30833" x2="95000" y2="49167"/>
                        <a14:foregroundMark x1="95000" y1="49167" x2="90500" y2="73333"/>
                        <a14:foregroundMark x1="90500" y1="73333" x2="79167" y2="88167"/>
                        <a14:foregroundMark x1="79167" y1="88167" x2="63667" y2="96667"/>
                        <a14:foregroundMark x1="63667" y1="96667" x2="30167" y2="95500"/>
                        <a14:foregroundMark x1="30167" y1="95500" x2="27000" y2="94500"/>
                        <a14:foregroundMark x1="92000" y1="72500" x2="96333" y2="37167"/>
                        <a14:foregroundMark x1="96333" y1="37167" x2="96833" y2="62333"/>
                        <a14:foregroundMark x1="96833" y1="62333" x2="96500" y2="63000"/>
                        <a14:foregroundMark x1="5000" y1="36167" x2="2667" y2="5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185" y="3491157"/>
            <a:ext cx="368200" cy="36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 sen 1994, Malaysia - Coin value - uCoin.net">
            <a:extLst>
              <a:ext uri="{FF2B5EF4-FFF2-40B4-BE49-F238E27FC236}">
                <a16:creationId xmlns:a16="http://schemas.microsoft.com/office/drawing/2014/main" id="{28DDDBA2-06DD-C7FF-E80C-A888D95F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67" b="95500" l="2667" r="96667">
                        <a14:foregroundMark x1="32833" y1="30000" x2="23167" y2="89833"/>
                        <a14:foregroundMark x1="20667" y1="23000" x2="14000" y2="33333"/>
                        <a14:foregroundMark x1="14000" y1="33333" x2="7500" y2="59167"/>
                        <a14:foregroundMark x1="4500" y1="67500" x2="3500" y2="38333"/>
                        <a14:foregroundMark x1="3500" y1="38333" x2="9333" y2="26000"/>
                        <a14:foregroundMark x1="9333" y1="26000" x2="18667" y2="16000"/>
                        <a14:foregroundMark x1="18667" y1="16000" x2="32667" y2="8333"/>
                        <a14:foregroundMark x1="32667" y1="8333" x2="49167" y2="5167"/>
                        <a14:foregroundMark x1="49167" y1="5167" x2="60667" y2="6667"/>
                        <a14:foregroundMark x1="60667" y1="6667" x2="71000" y2="12333"/>
                        <a14:foregroundMark x1="71000" y1="12333" x2="78833" y2="21667"/>
                        <a14:foregroundMark x1="78833" y1="21667" x2="79500" y2="23167"/>
                        <a14:foregroundMark x1="46000" y1="5667" x2="57667" y2="3667"/>
                        <a14:foregroundMark x1="57667" y1="3667" x2="58333" y2="3667"/>
                        <a14:foregroundMark x1="91167" y1="30833" x2="95000" y2="49167"/>
                        <a14:foregroundMark x1="95000" y1="49167" x2="90500" y2="73333"/>
                        <a14:foregroundMark x1="90500" y1="73333" x2="79167" y2="88167"/>
                        <a14:foregroundMark x1="79167" y1="88167" x2="63667" y2="96667"/>
                        <a14:foregroundMark x1="63667" y1="96667" x2="30167" y2="95500"/>
                        <a14:foregroundMark x1="30167" y1="95500" x2="27000" y2="94500"/>
                        <a14:foregroundMark x1="92000" y1="72500" x2="96333" y2="37167"/>
                        <a14:foregroundMark x1="96333" y1="37167" x2="96833" y2="62333"/>
                        <a14:foregroundMark x1="96833" y1="62333" x2="96500" y2="63000"/>
                        <a14:foregroundMark x1="5000" y1="36167" x2="2667" y2="5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05" y="3859654"/>
            <a:ext cx="368200" cy="36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1 sen 1994, Malaysia - Coin value - uCoin.net">
            <a:extLst>
              <a:ext uri="{FF2B5EF4-FFF2-40B4-BE49-F238E27FC236}">
                <a16:creationId xmlns:a16="http://schemas.microsoft.com/office/drawing/2014/main" id="{F4B41224-A7F2-8FD6-99A3-2980A0204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67" b="95500" l="2667" r="96667">
                        <a14:foregroundMark x1="32833" y1="30000" x2="23167" y2="89833"/>
                        <a14:foregroundMark x1="20667" y1="23000" x2="14000" y2="33333"/>
                        <a14:foregroundMark x1="14000" y1="33333" x2="7500" y2="59167"/>
                        <a14:foregroundMark x1="4500" y1="67500" x2="3500" y2="38333"/>
                        <a14:foregroundMark x1="3500" y1="38333" x2="9333" y2="26000"/>
                        <a14:foregroundMark x1="9333" y1="26000" x2="18667" y2="16000"/>
                        <a14:foregroundMark x1="18667" y1="16000" x2="32667" y2="8333"/>
                        <a14:foregroundMark x1="32667" y1="8333" x2="49167" y2="5167"/>
                        <a14:foregroundMark x1="49167" y1="5167" x2="60667" y2="6667"/>
                        <a14:foregroundMark x1="60667" y1="6667" x2="71000" y2="12333"/>
                        <a14:foregroundMark x1="71000" y1="12333" x2="78833" y2="21667"/>
                        <a14:foregroundMark x1="78833" y1="21667" x2="79500" y2="23167"/>
                        <a14:foregroundMark x1="46000" y1="5667" x2="57667" y2="3667"/>
                        <a14:foregroundMark x1="57667" y1="3667" x2="58333" y2="3667"/>
                        <a14:foregroundMark x1="91167" y1="30833" x2="95000" y2="49167"/>
                        <a14:foregroundMark x1="95000" y1="49167" x2="90500" y2="73333"/>
                        <a14:foregroundMark x1="90500" y1="73333" x2="79167" y2="88167"/>
                        <a14:foregroundMark x1="79167" y1="88167" x2="63667" y2="96667"/>
                        <a14:foregroundMark x1="63667" y1="96667" x2="30167" y2="95500"/>
                        <a14:foregroundMark x1="30167" y1="95500" x2="27000" y2="94500"/>
                        <a14:foregroundMark x1="92000" y1="72500" x2="96333" y2="37167"/>
                        <a14:foregroundMark x1="96333" y1="37167" x2="96833" y2="62333"/>
                        <a14:foregroundMark x1="96833" y1="62333" x2="96500" y2="63000"/>
                        <a14:foregroundMark x1="5000" y1="36167" x2="2667" y2="5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85" y="3859357"/>
            <a:ext cx="368200" cy="36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510509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D7C7F9"/>
      </a:dk2>
      <a:lt2>
        <a:srgbClr val="B480ED"/>
      </a:lt2>
      <a:accent1>
        <a:srgbClr val="A558DD"/>
      </a:accent1>
      <a:accent2>
        <a:srgbClr val="8748C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417</Words>
  <Application>Microsoft Office PowerPoint</Application>
  <PresentationFormat>On-screen Show (16:9)</PresentationFormat>
  <Paragraphs>56</Paragraphs>
  <Slides>10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</vt:lpstr>
      <vt:lpstr>Poppins Black</vt:lpstr>
      <vt:lpstr>Arial</vt:lpstr>
      <vt:lpstr>Palanquin Dark</vt:lpstr>
      <vt:lpstr>Robotic Workshop by Slidesgo</vt:lpstr>
      <vt:lpstr>KIE1008 PROGRAMMING II ASSIGNMENT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Limitations</vt:lpstr>
      <vt:lpstr>Software Limitations</vt:lpstr>
      <vt:lpstr>Robot Budget 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KIE1008 PROGRAMMING II ASSIGNMENT </dc:title>
  <cp:lastModifiedBy>Lee Yin Shao</cp:lastModifiedBy>
  <cp:revision>12</cp:revision>
  <dcterms:modified xsi:type="dcterms:W3CDTF">2023-12-29T08:17:44Z</dcterms:modified>
</cp:coreProperties>
</file>